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9" r:id="rId4"/>
    <p:sldId id="282" r:id="rId5"/>
    <p:sldId id="285" r:id="rId6"/>
    <p:sldId id="287" r:id="rId7"/>
    <p:sldId id="262" r:id="rId8"/>
    <p:sldId id="263" r:id="rId9"/>
    <p:sldId id="264" r:id="rId10"/>
    <p:sldId id="288" r:id="rId11"/>
    <p:sldId id="290" r:id="rId12"/>
    <p:sldId id="289" r:id="rId13"/>
    <p:sldId id="291" r:id="rId14"/>
    <p:sldId id="276" r:id="rId15"/>
    <p:sldId id="277" r:id="rId16"/>
    <p:sldId id="281" r:id="rId17"/>
    <p:sldId id="279" r:id="rId18"/>
    <p:sldId id="260" r:id="rId19"/>
    <p:sldId id="275" r:id="rId20"/>
    <p:sldId id="293" r:id="rId21"/>
    <p:sldId id="267" r:id="rId22"/>
    <p:sldId id="261" r:id="rId23"/>
    <p:sldId id="268" r:id="rId24"/>
    <p:sldId id="270" r:id="rId25"/>
    <p:sldId id="271" r:id="rId26"/>
    <p:sldId id="272" r:id="rId27"/>
    <p:sldId id="280" r:id="rId28"/>
    <p:sldId id="273" r:id="rId29"/>
    <p:sldId id="284" r:id="rId30"/>
    <p:sldId id="28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BE600"/>
    <a:srgbClr val="FF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1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A6F63-CEC6-4710-A381-CA99BEA33D76}" type="datetimeFigureOut">
              <a:rPr lang="zh-CN" altLang="en-US" smtClean="0"/>
              <a:t>6/5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5F79E-F4F7-4BF9-8569-E9501C8A70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71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117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5F79E-F4F7-4BF9-8569-E9501C8A70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951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F601-358B-4F7F-BC95-8A0F3DF889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10A06-BA91-4716-BC9F-59EE56C66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B2B0C-111E-49C6-99E0-5571FBC31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3019-4FF3-4F0C-9069-76BE74F331E8}" type="datetime1">
              <a:rPr lang="zh-CN" altLang="en-US" smtClean="0"/>
              <a:t>6/5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B354F-813C-4AE3-A94B-7ADA33F16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6F860-81D5-4584-8C31-F0EB42D3F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61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415ED-4CDC-4A3F-9B04-CEC49794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54C27E-39FF-4139-BCA1-54B6BE7C36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63798-BD7C-4BCA-99BF-C82791948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79E60-7270-474E-AF68-30D805F329C6}" type="datetime1">
              <a:rPr lang="zh-CN" altLang="en-US" smtClean="0"/>
              <a:t>6/5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47634-C103-4491-BD85-B8355F0B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A892F-5A79-4CC1-8A91-659C13654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072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0F22A1-C728-41D6-B1D8-DD96D2C96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8BDFFA-CA1D-4B56-8825-4137AA5F2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21F11-F11F-4E52-BA66-852046063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1AE58-97B9-41EE-BB77-A7EFB09959C8}" type="datetime1">
              <a:rPr lang="zh-CN" altLang="en-US" smtClean="0"/>
              <a:t>6/5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54447-4034-4C52-B9C7-26B7E1E76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DDDD4-3F7A-45F7-A303-6D744680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6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2F4F-B24B-49AA-A0EB-C54446644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F028A-8BDA-411B-B63A-5FA0C7D37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BB204-14C5-4D02-85F4-2FF0505DF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4127D-1C69-4FCF-B2DC-BFFBA0B86641}" type="datetime1">
              <a:rPr lang="zh-CN" altLang="en-US" smtClean="0"/>
              <a:t>6/5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E6337-12B7-43C0-9CC5-16400D4FA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180B0-FE04-4AF5-B28A-063D1909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90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D5D22-7556-4AB1-90C8-076C49FAD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97474-EB34-42A6-8ED2-EE55B8D17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35463-4697-47BA-8E83-B37EDC2B9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9306-99FC-420A-9C27-6DC40FC20C6A}" type="datetime1">
              <a:rPr lang="zh-CN" altLang="en-US" smtClean="0"/>
              <a:t>6/5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C6BA8-0F66-43B4-BB8B-6859937E9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01F19-DD8C-4CA2-A2A2-1E29C2D7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70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3CEE-FA19-4E5D-B270-4BC0AB39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466ED-8CE3-4421-94B2-D1C97E7B2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F55724-3FA6-46B3-958E-A140F03A0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6E294-870A-48F4-A379-B990F4B93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775F-602F-4347-AAB3-FD929C46BC68}" type="datetime1">
              <a:rPr lang="zh-CN" altLang="en-US" smtClean="0"/>
              <a:t>6/5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9A15B-5A18-4CCB-B9BA-6DA5FDB5A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2A36A-947D-475E-B41F-3E7AD579E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749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0335-B37B-4A93-8715-AA651514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3E6A4-99BA-45EE-B1DC-667459448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6AB66-45C0-4A32-9DAC-288DA9CE1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A36B83-CF7E-44D4-B329-AEC8231626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36075C-5361-47C7-8340-2FEAABCA86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DF033-1FFB-4709-A6F9-13C83D0D1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BA28-4D58-424A-83FD-0A91BF97DCC3}" type="datetime1">
              <a:rPr lang="zh-CN" altLang="en-US" smtClean="0"/>
              <a:t>6/5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A4FE6B-0751-4D6F-8E94-46F72FB2C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960D55-2BC9-4B0B-A03B-16D03589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88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7F79-BE08-40D6-B9F0-25FFE032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AD49E-F2ED-4B3E-A7A3-4FD14C0B6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03248-243F-4532-8FE5-FD747923AF14}" type="datetime1">
              <a:rPr lang="zh-CN" altLang="en-US" smtClean="0"/>
              <a:t>6/5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61B6A-5F71-40F0-841A-E671FDD5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868BE-0282-4422-9A60-C4CBE0A0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098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C6E159-A55E-45A9-BCB7-B374C3385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E9A8-4A4F-4A88-BF45-C08EE990D5A1}" type="datetime1">
              <a:rPr lang="zh-CN" altLang="en-US" smtClean="0"/>
              <a:t>6/5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00478-13D8-4E03-A0F1-7FA7B10A7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5BEBF-1A5E-4A20-AC14-3464E9F8D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224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0F1EC-609E-44F8-B798-E6C47553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166B3-5CB8-424E-96E9-F9C93E11E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C992D-2A4F-4556-8AAE-A396FAF9A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19076-C21B-413D-B87A-804ABD74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72357-59C9-400C-AA7C-5C1C592B57B8}" type="datetime1">
              <a:rPr lang="zh-CN" altLang="en-US" smtClean="0"/>
              <a:t>6/5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766E1-725E-426F-9E2D-3969536DB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ACF5F-A9B4-46C6-A9AB-99BBD9488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188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5CA3-727A-41E5-B7D0-042DF323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37D0E-0722-4554-A136-1418E7C0A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70E73-AB42-40F0-B705-43E202A8B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01E60-6206-4A35-9D5B-DFB2A2B51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18270-22CC-4CB6-90F2-8511EF22FD0C}" type="datetime1">
              <a:rPr lang="zh-CN" altLang="en-US" smtClean="0"/>
              <a:t>6/5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62FBA-2A70-4F0B-80BE-7D6692A1D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3DE61-D627-4C1B-B77F-730C44E11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75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B7895C-DBAF-4B55-8ED2-6888D583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03CE7-7F7A-4FBC-9854-77AB64FA5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D4D36-3F72-40E9-910C-843F32D8D4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DADA8-E26E-4B2C-84CB-6DCE0A063919}" type="datetime1">
              <a:rPr lang="zh-CN" altLang="en-US" smtClean="0"/>
              <a:t>6/5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1AB2D-0413-4F15-B673-5EDAC7BB19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1EA8B-3B8F-4FAB-BB54-A467360BF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00979-94E3-4697-A0E7-33F185A7F9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46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5.emf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30.png"/><Relationship Id="rId16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6.emf"/><Relationship Id="rId15" Type="http://schemas.openxmlformats.org/officeDocument/2006/relationships/image" Target="../media/image27.emf"/><Relationship Id="rId10" Type="http://schemas.openxmlformats.org/officeDocument/2006/relationships/image" Target="../media/image35.png"/><Relationship Id="rId4" Type="http://schemas.openxmlformats.org/officeDocument/2006/relationships/image" Target="../media/image29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8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37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350.png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40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5.png"/><Relationship Id="rId2" Type="http://schemas.openxmlformats.org/officeDocument/2006/relationships/image" Target="../media/image26.emf"/><Relationship Id="rId16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27.emf"/><Relationship Id="rId10" Type="http://schemas.openxmlformats.org/officeDocument/2006/relationships/image" Target="../media/image60.png"/><Relationship Id="rId4" Type="http://schemas.openxmlformats.org/officeDocument/2006/relationships/image" Target="../media/image25.emf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0.emf"/><Relationship Id="rId7" Type="http://schemas.openxmlformats.org/officeDocument/2006/relationships/image" Target="../media/image36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7.emf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E7EF32D-43C6-4AF1-B0F0-0BA0D4FE0E50}"/>
              </a:ext>
            </a:extLst>
          </p:cNvPr>
          <p:cNvGrpSpPr/>
          <p:nvPr/>
        </p:nvGrpSpPr>
        <p:grpSpPr>
          <a:xfrm>
            <a:off x="7010400" y="-2504"/>
            <a:ext cx="5181598" cy="1023734"/>
            <a:chOff x="7010400" y="-2505"/>
            <a:chExt cx="5181598" cy="1328027"/>
          </a:xfrm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FEE0933B-12C0-448B-A846-DAB385F4D16C}"/>
                </a:ext>
              </a:extLst>
            </p:cNvPr>
            <p:cNvSpPr/>
            <p:nvPr/>
          </p:nvSpPr>
          <p:spPr>
            <a:xfrm flipH="1">
              <a:off x="7010400" y="-2505"/>
              <a:ext cx="1078522" cy="1325516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4791D1C-3BF5-478E-9004-5B7C751A7ED3}"/>
                </a:ext>
              </a:extLst>
            </p:cNvPr>
            <p:cNvSpPr/>
            <p:nvPr/>
          </p:nvSpPr>
          <p:spPr>
            <a:xfrm>
              <a:off x="8088923" y="0"/>
              <a:ext cx="4103075" cy="13255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400" b="1" dirty="0">
                  <a:solidFill>
                    <a:srgbClr val="EBE600"/>
                  </a:solidFill>
                </a:rPr>
                <a:t>MDM2019</a:t>
              </a:r>
              <a:endParaRPr lang="zh-CN" altLang="en-US" sz="1400" b="1" dirty="0">
                <a:solidFill>
                  <a:srgbClr val="EBE600"/>
                </a:solidFill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18F5DC4-B1F8-4E02-85DA-0283158D23BE}"/>
              </a:ext>
            </a:extLst>
          </p:cNvPr>
          <p:cNvSpPr txBox="1">
            <a:spLocks/>
          </p:cNvSpPr>
          <p:nvPr/>
        </p:nvSpPr>
        <p:spPr>
          <a:xfrm>
            <a:off x="0" y="1122363"/>
            <a:ext cx="12191999" cy="16295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Georgia" panose="02040502050405020303" pitchFamily="18" charset="0"/>
              </a:rPr>
              <a:t>Synchronization-Free GPS Spoofing Detection with</a:t>
            </a:r>
          </a:p>
          <a:p>
            <a:r>
              <a:rPr lang="en-US" sz="4400" dirty="0">
                <a:latin typeface="Georgia" panose="02040502050405020303" pitchFamily="18" charset="0"/>
              </a:rPr>
              <a:t>Crowdsourced Air Traffic Control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F665E40-87DF-4566-85D0-436BD718E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26674"/>
            <a:ext cx="9144000" cy="801189"/>
          </a:xfrm>
        </p:spPr>
        <p:txBody>
          <a:bodyPr>
            <a:normAutofit/>
          </a:bodyPr>
          <a:lstStyle/>
          <a:p>
            <a:r>
              <a:rPr lang="en-US" sz="2800" b="1" dirty="0"/>
              <a:t>Gaoyang Liu</a:t>
            </a:r>
            <a:r>
              <a:rPr lang="en-US" sz="2800" dirty="0"/>
              <a:t>, Rui Zhang, Chen Wang, Ling Liu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B44FF-7CA7-4A8F-819D-10F71247E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54" y="4432197"/>
            <a:ext cx="2047248" cy="15581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8D88AC-8AA3-49D4-9ABD-D4915FD00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870" y="4242971"/>
            <a:ext cx="1953646" cy="19366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066757-ED10-4066-875F-E29CB0FEE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584" y="4289599"/>
            <a:ext cx="1877750" cy="18777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13E6D4-45AB-461A-AAD2-D268D5BC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1</a:t>
            </a:fld>
            <a:endParaRPr lang="zh-CN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9D582A-E100-4C99-9C9B-D858D03C7AFE}"/>
              </a:ext>
            </a:extLst>
          </p:cNvPr>
          <p:cNvCxnSpPr>
            <a:cxnSpLocks/>
          </p:cNvCxnSpPr>
          <p:nvPr/>
        </p:nvCxnSpPr>
        <p:spPr>
          <a:xfrm>
            <a:off x="0" y="1036757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497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F6A16-A047-4C6B-A25A-128EC773D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58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Received Signal Strength Indicator(RSSI)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4ACF7-8A89-4579-885B-DCA6482548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7467" y="1460500"/>
                <a:ext cx="10515600" cy="4351338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Georgia" panose="02040502050405020303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/20)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altLang="zh-CN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latin typeface="Georgia(body)"/>
                  </a:rPr>
                  <a:t>Receiving Power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latin typeface="Georgia(body)"/>
                  </a:rPr>
                  <a:t>Transmitting Power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>
                    <a:latin typeface="Georgia(body)"/>
                  </a:rPr>
                  <a:t>:Distance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4ACF7-8A89-4579-885B-DCA648254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7467" y="1460500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16C5612-8579-4D06-8176-59B80BD1A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676" y="4059369"/>
            <a:ext cx="1032224" cy="1032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7D2B5A-3899-4E52-9A20-9925BA343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50000"/>
          </a:blip>
          <a:srcRect l="10937" t="23118" r="10039" b="36232"/>
          <a:stretch/>
        </p:blipFill>
        <p:spPr>
          <a:xfrm rot="5400000">
            <a:off x="2885234" y="4288101"/>
            <a:ext cx="1100728" cy="5745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41C372-F341-47BF-B29C-981830DAB077}"/>
              </a:ext>
            </a:extLst>
          </p:cNvPr>
          <p:cNvSpPr txBox="1"/>
          <p:nvPr/>
        </p:nvSpPr>
        <p:spPr>
          <a:xfrm>
            <a:off x="1593061" y="5352191"/>
            <a:ext cx="2618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Georgia(body)"/>
              </a:rPr>
              <a:t>GPS Transmitter</a:t>
            </a:r>
            <a:endParaRPr lang="zh-CN" altLang="en-US" sz="2000" b="1" dirty="0">
              <a:latin typeface="Georgia(body)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1974B-AEA5-4D73-9B5D-F96A7A86B9B1}"/>
              </a:ext>
            </a:extLst>
          </p:cNvPr>
          <p:cNvSpPr txBox="1"/>
          <p:nvPr/>
        </p:nvSpPr>
        <p:spPr>
          <a:xfrm>
            <a:off x="9198308" y="5352191"/>
            <a:ext cx="2467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Georgia(body)"/>
              </a:rPr>
              <a:t>GPS Receiver</a:t>
            </a:r>
            <a:endParaRPr lang="zh-CN" altLang="en-US" sz="2000" b="1" dirty="0">
              <a:latin typeface="Georgia(body)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EECE78-8B17-4C96-8941-7768FB7FCA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50000"/>
          </a:blip>
          <a:srcRect l="10937" t="23118" r="10039" b="36232"/>
          <a:stretch/>
        </p:blipFill>
        <p:spPr>
          <a:xfrm rot="16200000">
            <a:off x="8833555" y="4288101"/>
            <a:ext cx="1100728" cy="5745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77C526-7B6E-4934-9E7C-C6C779401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01958">
            <a:off x="1475764" y="3863197"/>
            <a:ext cx="1707485" cy="16600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0E422-3F42-49BA-8492-3F663DF0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10</a:t>
            </a:fld>
            <a:endParaRPr lang="zh-CN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53CA7C-CBCF-48A2-88EB-5CCF0347A6A3}"/>
              </a:ext>
            </a:extLst>
          </p:cNvPr>
          <p:cNvGrpSpPr/>
          <p:nvPr/>
        </p:nvGrpSpPr>
        <p:grpSpPr>
          <a:xfrm>
            <a:off x="4211603" y="4056829"/>
            <a:ext cx="4575476" cy="1420953"/>
            <a:chOff x="7909560" y="3639004"/>
            <a:chExt cx="2482509" cy="213055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69A13A-7A0B-4E36-8FB6-EB6A73DB5CC9}"/>
                </a:ext>
              </a:extLst>
            </p:cNvPr>
            <p:cNvSpPr txBox="1"/>
            <p:nvPr/>
          </p:nvSpPr>
          <p:spPr>
            <a:xfrm>
              <a:off x="8188196" y="4740108"/>
              <a:ext cx="1937174" cy="75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Georgia(body)"/>
                </a:rPr>
                <a:t>GPS-Probe</a:t>
              </a:r>
              <a:endParaRPr lang="zh-CN" altLang="en-US" sz="2400" b="1" dirty="0">
                <a:latin typeface="Georgia(body)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4DB4D2C-CF3B-48C6-A3AA-2BD2E1EDB1AE}"/>
                </a:ext>
              </a:extLst>
            </p:cNvPr>
            <p:cNvSpPr/>
            <p:nvPr/>
          </p:nvSpPr>
          <p:spPr>
            <a:xfrm>
              <a:off x="7909560" y="3639004"/>
              <a:ext cx="2470574" cy="213055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38100">
                  <a:solidFill>
                    <a:schemeClr val="tx1"/>
                  </a:solidFill>
                  <a:prstDash val="dash"/>
                </a:ln>
                <a:noFill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19BCAB-1AF1-4230-817A-400C2F0925E3}"/>
                </a:ext>
              </a:extLst>
            </p:cNvPr>
            <p:cNvSpPr txBox="1"/>
            <p:nvPr/>
          </p:nvSpPr>
          <p:spPr>
            <a:xfrm>
              <a:off x="7921495" y="3815654"/>
              <a:ext cx="2470574" cy="83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b="1" dirty="0">
                  <a:solidFill>
                    <a:srgbClr val="C00000"/>
                  </a:solidFill>
                  <a:latin typeface="Georgia(body)"/>
                </a:rPr>
                <a:t>Synchronization-Free</a:t>
              </a:r>
              <a:r>
                <a:rPr lang="en-US" altLang="zh-CN" sz="2800" b="1" dirty="0">
                  <a:solidFill>
                    <a:srgbClr val="C00000"/>
                  </a:solidFill>
                  <a:latin typeface="Georgia(body)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128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AC8A2B4-1B36-4220-8A8E-43030B0F0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1958">
            <a:off x="2257893" y="1361091"/>
            <a:ext cx="1964823" cy="17816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C959CC-D36B-445F-AB06-86F74A5C9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998" y="4268680"/>
            <a:ext cx="1125777" cy="1076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D4A613-6F7E-4010-A1B2-08F739977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439" y="4546525"/>
            <a:ext cx="1054293" cy="10085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A6263-95A1-44C4-ABB8-884BCD4DC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985" y="4589492"/>
            <a:ext cx="1054293" cy="100854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BA9791-7858-4FDD-9BCC-7BD1A90EED38}"/>
              </a:ext>
            </a:extLst>
          </p:cNvPr>
          <p:cNvCxnSpPr>
            <a:cxnSpLocks/>
          </p:cNvCxnSpPr>
          <p:nvPr/>
        </p:nvCxnSpPr>
        <p:spPr>
          <a:xfrm flipH="1">
            <a:off x="2184449" y="2143607"/>
            <a:ext cx="1201519" cy="263556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3B2733-0784-4A45-9F31-282E2CEF6FF3}"/>
              </a:ext>
            </a:extLst>
          </p:cNvPr>
          <p:cNvCxnSpPr>
            <a:cxnSpLocks/>
          </p:cNvCxnSpPr>
          <p:nvPr/>
        </p:nvCxnSpPr>
        <p:spPr>
          <a:xfrm>
            <a:off x="3408691" y="2143607"/>
            <a:ext cx="637533" cy="26079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B70DF28-276A-4DEC-91CF-AFAE139B141C}"/>
              </a:ext>
            </a:extLst>
          </p:cNvPr>
          <p:cNvCxnSpPr>
            <a:cxnSpLocks/>
          </p:cNvCxnSpPr>
          <p:nvPr/>
        </p:nvCxnSpPr>
        <p:spPr>
          <a:xfrm>
            <a:off x="3408691" y="2143607"/>
            <a:ext cx="2633143" cy="230752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04C1490-7159-4118-9351-9025371188F1}"/>
              </a:ext>
            </a:extLst>
          </p:cNvPr>
          <p:cNvSpPr txBox="1"/>
          <p:nvPr/>
        </p:nvSpPr>
        <p:spPr>
          <a:xfrm>
            <a:off x="1786444" y="3963248"/>
            <a:ext cx="12251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Georgia(body)"/>
              </a:rPr>
              <a:t>Dist1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Georgia(body)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785082-5707-4757-9193-6BF5BBE54D0A}"/>
              </a:ext>
            </a:extLst>
          </p:cNvPr>
          <p:cNvSpPr txBox="1"/>
          <p:nvPr/>
        </p:nvSpPr>
        <p:spPr>
          <a:xfrm>
            <a:off x="3402765" y="3797573"/>
            <a:ext cx="12251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Georgia(body)"/>
              </a:rPr>
              <a:t>Dist2</a:t>
            </a:r>
            <a:endParaRPr lang="zh-CN" altLang="en-US" b="1" dirty="0">
              <a:solidFill>
                <a:srgbClr val="FF0000"/>
              </a:solidFill>
              <a:latin typeface="Georgia(body)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3E1003-FDF3-484D-8BAF-CC80ADB8DE64}"/>
              </a:ext>
            </a:extLst>
          </p:cNvPr>
          <p:cNvSpPr txBox="1"/>
          <p:nvPr/>
        </p:nvSpPr>
        <p:spPr>
          <a:xfrm>
            <a:off x="4798047" y="3447588"/>
            <a:ext cx="12251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  <a:latin typeface="Georgia(body)"/>
              </a:rPr>
              <a:t>RSSI3</a:t>
            </a:r>
            <a:endParaRPr lang="zh-CN" altLang="en-US" b="1" dirty="0">
              <a:solidFill>
                <a:srgbClr val="00B050"/>
              </a:solidFill>
              <a:latin typeface="Georgia(body)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FDC18AD-44ED-4687-94D9-D7AAF1AE9C98}"/>
              </a:ext>
            </a:extLst>
          </p:cNvPr>
          <p:cNvSpPr/>
          <p:nvPr/>
        </p:nvSpPr>
        <p:spPr>
          <a:xfrm rot="20478140">
            <a:off x="-167709" y="1743874"/>
            <a:ext cx="5008236" cy="5772907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14EBF612-E176-4382-A6C6-D487A49946EF}"/>
              </a:ext>
            </a:extLst>
          </p:cNvPr>
          <p:cNvSpPr/>
          <p:nvPr/>
        </p:nvSpPr>
        <p:spPr>
          <a:xfrm rot="16857620">
            <a:off x="2561257" y="1321282"/>
            <a:ext cx="5008236" cy="577290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0CD6133-64FC-4716-9F6C-D50BE7883494}"/>
              </a:ext>
            </a:extLst>
          </p:cNvPr>
          <p:cNvSpPr/>
          <p:nvPr/>
        </p:nvSpPr>
        <p:spPr>
          <a:xfrm rot="14814919">
            <a:off x="3243651" y="424535"/>
            <a:ext cx="5008236" cy="577290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F1C169-5022-43A0-94E1-9F2ECEE9D7B8}"/>
              </a:ext>
            </a:extLst>
          </p:cNvPr>
          <p:cNvSpPr txBox="1"/>
          <p:nvPr/>
        </p:nvSpPr>
        <p:spPr>
          <a:xfrm>
            <a:off x="1311904" y="5549791"/>
            <a:ext cx="147820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Georgia(body)"/>
              </a:rPr>
              <a:t>RSSI1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Georgia(body)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E218452-3E01-4286-A6E3-97FCDF385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Aircraft Localization with RSSI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FD0BB-D70F-4456-B310-90C61933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61B260-3247-49C8-9B82-ADC49BE25502}"/>
              </a:ext>
            </a:extLst>
          </p:cNvPr>
          <p:cNvSpPr txBox="1"/>
          <p:nvPr/>
        </p:nvSpPr>
        <p:spPr>
          <a:xfrm>
            <a:off x="3511778" y="5490399"/>
            <a:ext cx="147820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Georgia(body)"/>
              </a:rPr>
              <a:t>RSSI2</a:t>
            </a:r>
            <a:endParaRPr lang="zh-CN" altLang="en-US" sz="2400" b="1" dirty="0">
              <a:solidFill>
                <a:srgbClr val="FF0000"/>
              </a:solidFill>
              <a:latin typeface="Georgia(body)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37AC94-D248-42FC-BC73-33C1C7E817F2}"/>
              </a:ext>
            </a:extLst>
          </p:cNvPr>
          <p:cNvSpPr txBox="1"/>
          <p:nvPr/>
        </p:nvSpPr>
        <p:spPr>
          <a:xfrm>
            <a:off x="5531475" y="5309111"/>
            <a:ext cx="147820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B050"/>
                </a:solidFill>
                <a:latin typeface="Georgia(body)"/>
              </a:rPr>
              <a:t>RSSI3</a:t>
            </a:r>
            <a:endParaRPr lang="zh-CN" altLang="en-US" sz="2400" b="1" dirty="0">
              <a:solidFill>
                <a:srgbClr val="00B050"/>
              </a:solidFill>
              <a:latin typeface="Georgia(body)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13377D-6563-485D-9B6B-6079EEDF1F6C}"/>
                  </a:ext>
                </a:extLst>
              </p:cNvPr>
              <p:cNvSpPr txBox="1"/>
              <p:nvPr/>
            </p:nvSpPr>
            <p:spPr>
              <a:xfrm>
                <a:off x="6798547" y="1339580"/>
                <a:ext cx="4298078" cy="1715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Georgia" panose="02040502050405020303" pitchFamily="18" charset="0"/>
                  </a:rPr>
                  <a:t>Localization with TSS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𝐷𝑖𝑠𝑡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⁡(−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𝑅𝑆𝑆𝐼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/20)</m:t>
                              </m:r>
                              <m:r>
                                <m:rPr>
                                  <m:nor/>
                                </m:r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𝐷𝑖𝑠𝑡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⁡(−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𝑅𝑆𝑆𝐼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/20)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𝐷𝑖𝑠𝑡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⁡(−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𝑅𝑆𝑆𝐼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/20)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2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13377D-6563-485D-9B6B-6079EEDF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547" y="1339580"/>
                <a:ext cx="4298078" cy="1715278"/>
              </a:xfrm>
              <a:prstGeom prst="rect">
                <a:avLst/>
              </a:prstGeom>
              <a:blipFill>
                <a:blip r:embed="rId4"/>
                <a:stretch>
                  <a:fillRect t="-2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BCC36327-5715-4EE2-B229-935990056B22}"/>
              </a:ext>
            </a:extLst>
          </p:cNvPr>
          <p:cNvGrpSpPr/>
          <p:nvPr/>
        </p:nvGrpSpPr>
        <p:grpSpPr>
          <a:xfrm>
            <a:off x="7387095" y="3429000"/>
            <a:ext cx="3112118" cy="2680662"/>
            <a:chOff x="7909560" y="3429000"/>
            <a:chExt cx="2470574" cy="255922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E1482F-FCEC-4955-A8FA-9F28ACB5999E}"/>
                </a:ext>
              </a:extLst>
            </p:cNvPr>
            <p:cNvSpPr txBox="1"/>
            <p:nvPr/>
          </p:nvSpPr>
          <p:spPr>
            <a:xfrm>
              <a:off x="8165695" y="5229036"/>
              <a:ext cx="1937174" cy="759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Georgia(body)"/>
                </a:rPr>
                <a:t>GPS-Probe</a:t>
              </a:r>
              <a:endParaRPr lang="zh-CN" altLang="en-US" sz="2400" b="1" dirty="0">
                <a:latin typeface="Georgia(body)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44469E-01AC-4859-88BA-CDA085ADB5CA}"/>
                </a:ext>
              </a:extLst>
            </p:cNvPr>
            <p:cNvSpPr/>
            <p:nvPr/>
          </p:nvSpPr>
          <p:spPr>
            <a:xfrm>
              <a:off x="7909560" y="3429000"/>
              <a:ext cx="2470574" cy="234056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38100">
                  <a:solidFill>
                    <a:schemeClr val="tx1"/>
                  </a:solidFill>
                  <a:prstDash val="dash"/>
                </a:ln>
                <a:noFill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81E344B-B009-44C2-81E6-0B7FDD74BD70}"/>
                </a:ext>
              </a:extLst>
            </p:cNvPr>
            <p:cNvSpPr txBox="1"/>
            <p:nvPr/>
          </p:nvSpPr>
          <p:spPr>
            <a:xfrm>
              <a:off x="8021912" y="3703866"/>
              <a:ext cx="2269742" cy="1322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C00000"/>
                  </a:solidFill>
                  <a:latin typeface="Georgia(body)"/>
                </a:rPr>
                <a:t>3 RSSI values can locate an aircraft.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709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9" grpId="0" animBg="1"/>
      <p:bldP spid="29" grpId="1" animBg="1"/>
      <p:bldP spid="32" grpId="0" animBg="1"/>
      <p:bldP spid="32" grpId="1" animBg="1"/>
      <p:bldP spid="33" grpId="0" animBg="1"/>
      <p:bldP spid="33" grpId="1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A737-FB85-4A1F-BA32-5EFB7EF3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Time Stamp at Server(TSS)</a:t>
            </a:r>
            <a:endParaRPr lang="zh-CN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E8AA03-7E8C-4306-972C-2F11952D9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37" y="5262977"/>
            <a:ext cx="1054293" cy="100854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70AE23-4348-4E63-BC0E-2DB76466A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727" y="4344005"/>
            <a:ext cx="1178292" cy="187925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421823-CFAB-40FE-B015-8AA634A6989E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833775" y="4804534"/>
            <a:ext cx="1995900" cy="2608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EAC844-D870-46AD-AF3E-445052FD8368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813336" y="5332702"/>
            <a:ext cx="4013542" cy="709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EE42FE-114F-43D5-AF98-DF6D61806D8D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75730" y="5767248"/>
            <a:ext cx="6267559" cy="0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63860DE-BF51-42EB-8999-D2139F975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998" y="4268680"/>
            <a:ext cx="1125777" cy="10769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9C5881-26C8-4031-893A-B1C3024BB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043" y="4829140"/>
            <a:ext cx="1054293" cy="100854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8532EA4-C10F-4E42-BB0D-69CE1A95462F}"/>
              </a:ext>
            </a:extLst>
          </p:cNvPr>
          <p:cNvSpPr txBox="1"/>
          <p:nvPr/>
        </p:nvSpPr>
        <p:spPr>
          <a:xfrm>
            <a:off x="8262403" y="6060571"/>
            <a:ext cx="244020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(body)"/>
              </a:rPr>
              <a:t>Center Server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Georgia(body)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67E66D-36E2-4099-B862-817248853AFE}"/>
              </a:ext>
            </a:extLst>
          </p:cNvPr>
          <p:cNvSpPr txBox="1"/>
          <p:nvPr/>
        </p:nvSpPr>
        <p:spPr>
          <a:xfrm>
            <a:off x="8183708" y="3480785"/>
            <a:ext cx="2440208" cy="83099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Georgia(body)"/>
              </a:rPr>
              <a:t>Time Stamp </a:t>
            </a:r>
          </a:p>
          <a:p>
            <a:pPr algn="ctr"/>
            <a:r>
              <a:rPr lang="en-US" altLang="zh-CN" sz="2400" b="1" dirty="0">
                <a:latin typeface="Georgia(body)"/>
              </a:rPr>
              <a:t>at Server</a:t>
            </a:r>
            <a:endParaRPr lang="zh-CN" altLang="en-US" sz="2400" b="1" dirty="0">
              <a:latin typeface="Georgia(body)"/>
            </a:endParaRP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4FC1BF7C-E90C-436F-B4C3-A1A58CD2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8F88B7-833D-4220-8B79-B2DF8F2BFC2A}"/>
              </a:ext>
            </a:extLst>
          </p:cNvPr>
          <p:cNvGrpSpPr/>
          <p:nvPr/>
        </p:nvGrpSpPr>
        <p:grpSpPr>
          <a:xfrm>
            <a:off x="6539989" y="1600589"/>
            <a:ext cx="4575476" cy="1420953"/>
            <a:chOff x="7909560" y="3639004"/>
            <a:chExt cx="2482509" cy="213055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811AB0-FDB7-48CE-9EF0-A87C27296586}"/>
                </a:ext>
              </a:extLst>
            </p:cNvPr>
            <p:cNvSpPr txBox="1"/>
            <p:nvPr/>
          </p:nvSpPr>
          <p:spPr>
            <a:xfrm>
              <a:off x="8188196" y="4740108"/>
              <a:ext cx="1937174" cy="759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Georgia(body)"/>
                </a:rPr>
                <a:t>GPS-Probe</a:t>
              </a:r>
              <a:endParaRPr lang="zh-CN" altLang="en-US" sz="2400" b="1" dirty="0">
                <a:latin typeface="Georgia(body)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FAD16E-4F06-45E9-9B90-A1D6C1E35166}"/>
                </a:ext>
              </a:extLst>
            </p:cNvPr>
            <p:cNvSpPr/>
            <p:nvPr/>
          </p:nvSpPr>
          <p:spPr>
            <a:xfrm>
              <a:off x="7909560" y="3639004"/>
              <a:ext cx="2470574" cy="213055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38100">
                  <a:solidFill>
                    <a:schemeClr val="tx1"/>
                  </a:solidFill>
                  <a:prstDash val="dash"/>
                </a:ln>
                <a:noFill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D5C721-B442-4FC8-B054-080BB940D238}"/>
                </a:ext>
              </a:extLst>
            </p:cNvPr>
            <p:cNvSpPr txBox="1"/>
            <p:nvPr/>
          </p:nvSpPr>
          <p:spPr>
            <a:xfrm>
              <a:off x="7921495" y="3815654"/>
              <a:ext cx="2470574" cy="83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b="1" dirty="0">
                  <a:solidFill>
                    <a:srgbClr val="C00000"/>
                  </a:solidFill>
                  <a:latin typeface="Georgia(body)"/>
                </a:rPr>
                <a:t>Synchronization-Free</a:t>
              </a:r>
              <a:r>
                <a:rPr lang="en-US" altLang="zh-CN" sz="2800" b="1" dirty="0">
                  <a:solidFill>
                    <a:srgbClr val="C00000"/>
                  </a:solidFill>
                  <a:latin typeface="Georgia(body)"/>
                </a:rPr>
                <a:t> 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D8B6AE87-FA48-460D-89A2-A18115C4D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01958">
            <a:off x="2292440" y="1323902"/>
            <a:ext cx="2180206" cy="197690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3F69DE-604F-46CD-8D7D-559712FFE6DD}"/>
              </a:ext>
            </a:extLst>
          </p:cNvPr>
          <p:cNvCxnSpPr>
            <a:cxnSpLocks/>
          </p:cNvCxnSpPr>
          <p:nvPr/>
        </p:nvCxnSpPr>
        <p:spPr>
          <a:xfrm flipH="1">
            <a:off x="2273958" y="2946400"/>
            <a:ext cx="1108585" cy="2527526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80239C2-A3A9-42A4-B2CF-6F8407DED624}"/>
              </a:ext>
            </a:extLst>
          </p:cNvPr>
          <p:cNvCxnSpPr>
            <a:cxnSpLocks/>
          </p:cNvCxnSpPr>
          <p:nvPr/>
        </p:nvCxnSpPr>
        <p:spPr>
          <a:xfrm>
            <a:off x="3382543" y="2946400"/>
            <a:ext cx="700398" cy="204225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14CCA6-4E57-4CFA-97A8-9905AEEB745D}"/>
              </a:ext>
            </a:extLst>
          </p:cNvPr>
          <p:cNvCxnSpPr>
            <a:cxnSpLocks/>
          </p:cNvCxnSpPr>
          <p:nvPr/>
        </p:nvCxnSpPr>
        <p:spPr>
          <a:xfrm>
            <a:off x="3404540" y="2949498"/>
            <a:ext cx="2619007" cy="148377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C25A099-233C-4AB8-A106-DFE5A5C40996}"/>
              </a:ext>
            </a:extLst>
          </p:cNvPr>
          <p:cNvSpPr txBox="1"/>
          <p:nvPr/>
        </p:nvSpPr>
        <p:spPr>
          <a:xfrm>
            <a:off x="2304691" y="3642387"/>
            <a:ext cx="3259657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Georgia(body)"/>
              </a:rPr>
              <a:t>GPS Broadcast</a:t>
            </a:r>
            <a:endParaRPr lang="zh-CN" altLang="en-US" sz="2800" b="1" dirty="0">
              <a:latin typeface="Georgia(body)"/>
            </a:endParaRPr>
          </a:p>
        </p:txBody>
      </p:sp>
    </p:spTree>
    <p:extLst>
      <p:ext uri="{BB962C8B-B14F-4D97-AF65-F5344CB8AC3E}">
        <p14:creationId xmlns:p14="http://schemas.microsoft.com/office/powerpoint/2010/main" val="54128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6" grpId="0" animBg="1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A737-FB85-4A1F-BA32-5EFB7EF3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Aircraft Localization with TSS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77CA5-880C-4B74-8178-F4167C5F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1958">
            <a:off x="2257893" y="1361091"/>
            <a:ext cx="1964823" cy="1781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D6CD81-A6CC-42DD-AAC0-6CBE3555C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823" y="4887125"/>
            <a:ext cx="1054293" cy="100854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E71F76-6685-4ED1-AB44-31F96F49E1B6}"/>
              </a:ext>
            </a:extLst>
          </p:cNvPr>
          <p:cNvCxnSpPr>
            <a:cxnSpLocks/>
          </p:cNvCxnSpPr>
          <p:nvPr/>
        </p:nvCxnSpPr>
        <p:spPr>
          <a:xfrm flipH="1">
            <a:off x="2250849" y="2143607"/>
            <a:ext cx="1135120" cy="2930752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B2D638-F7FE-43B1-836F-A52EDCAD90F0}"/>
              </a:ext>
            </a:extLst>
          </p:cNvPr>
          <p:cNvCxnSpPr>
            <a:cxnSpLocks/>
          </p:cNvCxnSpPr>
          <p:nvPr/>
        </p:nvCxnSpPr>
        <p:spPr>
          <a:xfrm>
            <a:off x="3408691" y="2143607"/>
            <a:ext cx="637533" cy="260796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97408E-0DC8-4C1B-A2DA-C3DFA288185D}"/>
              </a:ext>
            </a:extLst>
          </p:cNvPr>
          <p:cNvCxnSpPr>
            <a:cxnSpLocks/>
          </p:cNvCxnSpPr>
          <p:nvPr/>
        </p:nvCxnSpPr>
        <p:spPr>
          <a:xfrm>
            <a:off x="3408691" y="2143607"/>
            <a:ext cx="2633143" cy="2307523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E4D7DD1-878E-42B3-90EC-5A0989AF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998" y="4268680"/>
            <a:ext cx="1125777" cy="1076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BF88BF-CE05-4C40-A8EB-EF057A883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840" y="4570797"/>
            <a:ext cx="1054293" cy="100854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C5736D-80E4-40D6-A080-FF870F56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9555F4-6CD8-4576-A9AD-648EB783D424}"/>
              </a:ext>
            </a:extLst>
          </p:cNvPr>
          <p:cNvSpPr txBox="1"/>
          <p:nvPr/>
        </p:nvSpPr>
        <p:spPr>
          <a:xfrm>
            <a:off x="1422375" y="5883539"/>
            <a:ext cx="122518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chemeClr val="accent1">
                    <a:lumMod val="75000"/>
                  </a:schemeClr>
                </a:solidFill>
                <a:latin typeface="Georgia(body)"/>
              </a:rPr>
              <a:t>TSS1</a:t>
            </a:r>
            <a:endParaRPr lang="zh-CN" altLang="en-US" sz="2200" b="1" dirty="0">
              <a:solidFill>
                <a:schemeClr val="accent1">
                  <a:lumMod val="75000"/>
                </a:schemeClr>
              </a:solidFill>
              <a:latin typeface="Georgia(body)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1E914-67C6-4E40-B462-F1FF9F0C3D32}"/>
              </a:ext>
            </a:extLst>
          </p:cNvPr>
          <p:cNvSpPr txBox="1"/>
          <p:nvPr/>
        </p:nvSpPr>
        <p:spPr>
          <a:xfrm>
            <a:off x="3676392" y="5568159"/>
            <a:ext cx="122518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FF0000"/>
                </a:solidFill>
                <a:latin typeface="Georgia(body)"/>
              </a:rPr>
              <a:t>TSS2</a:t>
            </a:r>
            <a:endParaRPr lang="zh-CN" altLang="en-US" sz="2200" b="1" dirty="0">
              <a:solidFill>
                <a:srgbClr val="FF0000"/>
              </a:solidFill>
              <a:latin typeface="Georgia(body)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C5807-EA9B-4AE6-A695-2D027F9D98D4}"/>
              </a:ext>
            </a:extLst>
          </p:cNvPr>
          <p:cNvSpPr txBox="1"/>
          <p:nvPr/>
        </p:nvSpPr>
        <p:spPr>
          <a:xfrm>
            <a:off x="5658292" y="5323110"/>
            <a:ext cx="122518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00B050"/>
                </a:solidFill>
                <a:latin typeface="Georgia(body)"/>
              </a:rPr>
              <a:t>TSS3</a:t>
            </a:r>
            <a:endParaRPr lang="zh-CN" altLang="en-US" sz="2200" b="1" dirty="0">
              <a:solidFill>
                <a:srgbClr val="00B050"/>
              </a:solidFill>
              <a:latin typeface="Georgia(body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4F4D31-F3DB-4412-8280-C2D6B5CAA130}"/>
              </a:ext>
            </a:extLst>
          </p:cNvPr>
          <p:cNvSpPr txBox="1"/>
          <p:nvPr/>
        </p:nvSpPr>
        <p:spPr>
          <a:xfrm>
            <a:off x="6798547" y="1339580"/>
            <a:ext cx="429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D360FF-07AB-42D8-802B-E2790BFBE6A4}"/>
                  </a:ext>
                </a:extLst>
              </p:cNvPr>
              <p:cNvSpPr txBox="1"/>
              <p:nvPr/>
            </p:nvSpPr>
            <p:spPr>
              <a:xfrm>
                <a:off x="6798547" y="1339580"/>
                <a:ext cx="4298078" cy="1715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Georgia" panose="02040502050405020303" pitchFamily="18" charset="0"/>
                  </a:rPr>
                  <a:t>Localization with TSS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𝐷𝑖𝑠𝑡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𝐷𝑖𝑠𝑡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𝑇𝑆𝑆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𝑇𝑆𝑆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𝐷𝑖𝑠𝑡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𝐷𝑖𝑠𝑡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𝑇𝑆𝑆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𝑇𝑆𝑆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𝐷𝑖𝑠𝑡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𝐷𝑖𝑠𝑡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𝑇𝑆𝑆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𝑇𝑆𝑆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2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D360FF-07AB-42D8-802B-E2790BFB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547" y="1339580"/>
                <a:ext cx="4298078" cy="1715278"/>
              </a:xfrm>
              <a:prstGeom prst="rect">
                <a:avLst/>
              </a:prstGeom>
              <a:blipFill>
                <a:blip r:embed="rId4"/>
                <a:stretch>
                  <a:fillRect t="-2847" r="-2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F6578CA-C679-44C6-9648-3799B45A0E28}"/>
              </a:ext>
            </a:extLst>
          </p:cNvPr>
          <p:cNvSpPr txBox="1"/>
          <p:nvPr/>
        </p:nvSpPr>
        <p:spPr>
          <a:xfrm>
            <a:off x="1886907" y="4141108"/>
            <a:ext cx="122518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chemeClr val="accent1">
                    <a:lumMod val="75000"/>
                  </a:schemeClr>
                </a:solidFill>
                <a:latin typeface="Georgia(body)"/>
              </a:rPr>
              <a:t>Dist1</a:t>
            </a:r>
            <a:endParaRPr lang="zh-CN" altLang="en-US" sz="2200" b="1" dirty="0">
              <a:solidFill>
                <a:schemeClr val="accent1">
                  <a:lumMod val="75000"/>
                </a:schemeClr>
              </a:solidFill>
              <a:latin typeface="Georgia(body)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8F080-E007-4B14-AE09-556B2790C216}"/>
              </a:ext>
            </a:extLst>
          </p:cNvPr>
          <p:cNvSpPr txBox="1"/>
          <p:nvPr/>
        </p:nvSpPr>
        <p:spPr>
          <a:xfrm>
            <a:off x="3276650" y="3732880"/>
            <a:ext cx="122518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FF0000"/>
                </a:solidFill>
                <a:latin typeface="Georgia(body)"/>
              </a:rPr>
              <a:t>Dist2</a:t>
            </a:r>
            <a:endParaRPr lang="zh-CN" altLang="en-US" sz="2200" b="1" dirty="0">
              <a:solidFill>
                <a:srgbClr val="FF0000"/>
              </a:solidFill>
              <a:latin typeface="Georgia(body)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2C95BB-AADB-4E87-A866-D9DC17C348D7}"/>
              </a:ext>
            </a:extLst>
          </p:cNvPr>
          <p:cNvSpPr txBox="1"/>
          <p:nvPr/>
        </p:nvSpPr>
        <p:spPr>
          <a:xfrm>
            <a:off x="4584079" y="3483767"/>
            <a:ext cx="122518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00B050"/>
                </a:solidFill>
                <a:latin typeface="Georgia(body)"/>
              </a:rPr>
              <a:t>Dist3</a:t>
            </a:r>
            <a:endParaRPr lang="zh-CN" altLang="en-US" sz="2200" b="1" dirty="0">
              <a:solidFill>
                <a:srgbClr val="00B050"/>
              </a:solidFill>
              <a:latin typeface="Georgia(body)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CED177CF-9C03-477B-8E13-B6D646B91356}"/>
              </a:ext>
            </a:extLst>
          </p:cNvPr>
          <p:cNvSpPr/>
          <p:nvPr/>
        </p:nvSpPr>
        <p:spPr>
          <a:xfrm rot="20478140">
            <a:off x="-167709" y="1743874"/>
            <a:ext cx="5008236" cy="5772907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A9A048C3-CCE1-4B62-9BEB-6512FDEBA90F}"/>
              </a:ext>
            </a:extLst>
          </p:cNvPr>
          <p:cNvSpPr/>
          <p:nvPr/>
        </p:nvSpPr>
        <p:spPr>
          <a:xfrm rot="16857620">
            <a:off x="2561257" y="1321282"/>
            <a:ext cx="5008236" cy="577290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ADE6A868-668A-4F52-B3CD-AA0FEEC392A3}"/>
              </a:ext>
            </a:extLst>
          </p:cNvPr>
          <p:cNvSpPr/>
          <p:nvPr/>
        </p:nvSpPr>
        <p:spPr>
          <a:xfrm rot="14814919">
            <a:off x="3243651" y="424535"/>
            <a:ext cx="5008236" cy="577290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62D873-A092-4A56-9D9D-087369BA43F3}"/>
              </a:ext>
            </a:extLst>
          </p:cNvPr>
          <p:cNvGrpSpPr/>
          <p:nvPr/>
        </p:nvGrpSpPr>
        <p:grpSpPr>
          <a:xfrm>
            <a:off x="7387095" y="3429000"/>
            <a:ext cx="3112118" cy="2680662"/>
            <a:chOff x="7909560" y="3429000"/>
            <a:chExt cx="2470574" cy="255922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FB33B0-074F-4527-AE5E-677C662A21BD}"/>
                </a:ext>
              </a:extLst>
            </p:cNvPr>
            <p:cNvSpPr txBox="1"/>
            <p:nvPr/>
          </p:nvSpPr>
          <p:spPr>
            <a:xfrm>
              <a:off x="8165695" y="5229036"/>
              <a:ext cx="1937174" cy="759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Georgia(body)"/>
                </a:rPr>
                <a:t>GPS-Probe</a:t>
              </a:r>
              <a:endParaRPr lang="zh-CN" altLang="en-US" sz="2400" b="1" dirty="0">
                <a:latin typeface="Georgia(body)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1A9DA4E-BBCF-417B-B1EE-5A35D35FB1E8}"/>
                </a:ext>
              </a:extLst>
            </p:cNvPr>
            <p:cNvSpPr/>
            <p:nvPr/>
          </p:nvSpPr>
          <p:spPr>
            <a:xfrm>
              <a:off x="7909560" y="3429000"/>
              <a:ext cx="2470574" cy="234056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38100">
                  <a:solidFill>
                    <a:schemeClr val="tx1"/>
                  </a:solidFill>
                  <a:prstDash val="dash"/>
                </a:ln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F85FD5-B4A2-4738-9331-3928209A6BAA}"/>
                </a:ext>
              </a:extLst>
            </p:cNvPr>
            <p:cNvSpPr txBox="1"/>
            <p:nvPr/>
          </p:nvSpPr>
          <p:spPr>
            <a:xfrm>
              <a:off x="8021912" y="3703866"/>
              <a:ext cx="2269742" cy="1322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C00000"/>
                  </a:solidFill>
                  <a:latin typeface="Georgia(body)"/>
                </a:rPr>
                <a:t>3 TSS </a:t>
              </a:r>
              <a:r>
                <a:rPr lang="en-US" altLang="zh-CN" sz="2800" b="1">
                  <a:solidFill>
                    <a:srgbClr val="C00000"/>
                  </a:solidFill>
                  <a:latin typeface="Georgia(body)"/>
                </a:rPr>
                <a:t>values  </a:t>
              </a:r>
              <a:r>
                <a:rPr lang="en-US" altLang="zh-CN" sz="2800" b="1" dirty="0">
                  <a:solidFill>
                    <a:srgbClr val="C00000"/>
                  </a:solidFill>
                  <a:latin typeface="Georgia(body)"/>
                </a:rPr>
                <a:t>can locate an aircraft.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347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1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1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A737-FB85-4A1F-BA32-5EFB7EF3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GPS Spoofing Detection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F997F0-8E8D-4CBC-87EE-E4894E0F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36FE26-8EDF-423A-A3EE-D785C732D748}"/>
              </a:ext>
            </a:extLst>
          </p:cNvPr>
          <p:cNvGrpSpPr/>
          <p:nvPr/>
        </p:nvGrpSpPr>
        <p:grpSpPr>
          <a:xfrm>
            <a:off x="238863" y="1354141"/>
            <a:ext cx="5379297" cy="4896496"/>
            <a:chOff x="238863" y="1354141"/>
            <a:chExt cx="5379297" cy="4896496"/>
          </a:xfrm>
        </p:grpSpPr>
        <p:sp>
          <p:nvSpPr>
            <p:cNvPr id="9" name="Arc 8">
              <a:extLst>
                <a:ext uri="{FF2B5EF4-FFF2-40B4-BE49-F238E27FC236}">
                  <a16:creationId xmlns:a16="http://schemas.microsoft.com/office/drawing/2014/main" id="{6D14E6F2-6265-4DF3-A991-DB7FDE6C5AC7}"/>
                </a:ext>
              </a:extLst>
            </p:cNvPr>
            <p:cNvSpPr/>
            <p:nvPr/>
          </p:nvSpPr>
          <p:spPr>
            <a:xfrm>
              <a:off x="2411125" y="3016507"/>
              <a:ext cx="2369496" cy="3234130"/>
            </a:xfrm>
            <a:prstGeom prst="arc">
              <a:avLst>
                <a:gd name="adj1" fmla="val 17025192"/>
                <a:gd name="adj2" fmla="val 21453829"/>
              </a:avLst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1D02CE10-4B89-4DB9-8B83-6A87B2540C1F}"/>
                </a:ext>
              </a:extLst>
            </p:cNvPr>
            <p:cNvSpPr/>
            <p:nvPr/>
          </p:nvSpPr>
          <p:spPr>
            <a:xfrm>
              <a:off x="238863" y="3016507"/>
              <a:ext cx="2369496" cy="3234130"/>
            </a:xfrm>
            <a:prstGeom prst="arc">
              <a:avLst>
                <a:gd name="adj1" fmla="val 17025192"/>
                <a:gd name="adj2" fmla="val 21453829"/>
              </a:avLst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027597A-4120-4A11-91C3-420362D0B216}"/>
                </a:ext>
              </a:extLst>
            </p:cNvPr>
            <p:cNvGrpSpPr/>
            <p:nvPr/>
          </p:nvGrpSpPr>
          <p:grpSpPr>
            <a:xfrm>
              <a:off x="1122361" y="1354141"/>
              <a:ext cx="4495799" cy="4669402"/>
              <a:chOff x="1122361" y="1354141"/>
              <a:chExt cx="4495799" cy="466940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2645D8C-8DF8-4337-8E92-5217D185E3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067" b="17039"/>
              <a:stretch/>
            </p:blipFill>
            <p:spPr>
              <a:xfrm rot="21301958">
                <a:off x="2283376" y="2102612"/>
                <a:ext cx="1964823" cy="135214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9D392D0-8321-424C-B602-52F644FB29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50000"/>
              </a:blip>
              <a:srcRect l="10937" t="23118" r="10039" b="36232"/>
              <a:stretch/>
            </p:blipFill>
            <p:spPr>
              <a:xfrm rot="10618988">
                <a:off x="2819950" y="3438464"/>
                <a:ext cx="1100728" cy="574538"/>
              </a:xfrm>
              <a:prstGeom prst="rect">
                <a:avLst/>
              </a:prstGeom>
            </p:spPr>
          </p:pic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862BB84-8F40-4F39-BB0C-DF5ACA683263}"/>
                  </a:ext>
                </a:extLst>
              </p:cNvPr>
              <p:cNvSpPr/>
              <p:nvPr/>
            </p:nvSpPr>
            <p:spPr>
              <a:xfrm>
                <a:off x="3913845" y="4584477"/>
                <a:ext cx="1573078" cy="77775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GPS-Probe Position</a:t>
                </a:r>
                <a:endParaRPr lang="zh-CN" altLang="en-US" sz="20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11ADB8-135F-4AFA-99FA-C6C7F49F6DBA}"/>
                  </a:ext>
                </a:extLst>
              </p:cNvPr>
              <p:cNvSpPr/>
              <p:nvPr/>
            </p:nvSpPr>
            <p:spPr>
              <a:xfrm>
                <a:off x="1122361" y="1354141"/>
                <a:ext cx="4495799" cy="466940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D81DE5-2D14-4FE6-9F65-21C6DF00EEC9}"/>
                  </a:ext>
                </a:extLst>
              </p:cNvPr>
              <p:cNvSpPr txBox="1"/>
              <p:nvPr/>
            </p:nvSpPr>
            <p:spPr>
              <a:xfrm>
                <a:off x="1211881" y="1478688"/>
                <a:ext cx="41078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Georgia" panose="02040502050405020303" pitchFamily="18" charset="0"/>
                  </a:rPr>
                  <a:t>GPS-Probe Localization</a:t>
                </a:r>
                <a:endParaRPr lang="zh-CN" altLang="en-US" sz="2400" b="1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2D93899-0F6C-4A3E-BD16-E29CF946E820}"/>
                  </a:ext>
                </a:extLst>
              </p:cNvPr>
              <p:cNvSpPr/>
              <p:nvPr/>
            </p:nvSpPr>
            <p:spPr>
              <a:xfrm>
                <a:off x="1291561" y="4584477"/>
                <a:ext cx="1573077" cy="77775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GPS Position</a:t>
                </a:r>
                <a:endParaRPr lang="zh-CN" altLang="en-US" sz="20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E696C8C-427C-4154-898E-1A5513CAD336}"/>
              </a:ext>
            </a:extLst>
          </p:cNvPr>
          <p:cNvGrpSpPr/>
          <p:nvPr/>
        </p:nvGrpSpPr>
        <p:grpSpPr>
          <a:xfrm>
            <a:off x="6362700" y="1331196"/>
            <a:ext cx="4495799" cy="4669402"/>
            <a:chOff x="6362700" y="1331196"/>
            <a:chExt cx="4495799" cy="466940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75256AD-AD31-41C0-8207-394E25CBBE42}"/>
                </a:ext>
              </a:extLst>
            </p:cNvPr>
            <p:cNvGrpSpPr/>
            <p:nvPr/>
          </p:nvGrpSpPr>
          <p:grpSpPr>
            <a:xfrm>
              <a:off x="6362700" y="1331196"/>
              <a:ext cx="4495799" cy="4669402"/>
              <a:chOff x="6362700" y="1331196"/>
              <a:chExt cx="4495799" cy="466940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1D42BE6-620A-40AE-AC1D-92344084A9A3}"/>
                  </a:ext>
                </a:extLst>
              </p:cNvPr>
              <p:cNvSpPr/>
              <p:nvPr/>
            </p:nvSpPr>
            <p:spPr>
              <a:xfrm>
                <a:off x="6362700" y="1331196"/>
                <a:ext cx="4495799" cy="466940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A86D2E5-161D-497F-9F89-C5621B270289}"/>
                  </a:ext>
                </a:extLst>
              </p:cNvPr>
              <p:cNvSpPr txBox="1"/>
              <p:nvPr/>
            </p:nvSpPr>
            <p:spPr>
              <a:xfrm>
                <a:off x="6556693" y="1478688"/>
                <a:ext cx="41078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Georgia" panose="02040502050405020303" pitchFamily="18" charset="0"/>
                  </a:rPr>
                  <a:t>GPS-Probe Detection</a:t>
                </a:r>
                <a:endParaRPr lang="zh-CN" altLang="en-US" sz="2400" b="1" dirty="0">
                  <a:latin typeface="Georgia" panose="02040502050405020303" pitchFamily="18" charset="0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744AA0D4-22AE-4C6E-BF3F-8A274431044F}"/>
                  </a:ext>
                </a:extLst>
              </p:cNvPr>
              <p:cNvSpPr/>
              <p:nvPr/>
            </p:nvSpPr>
            <p:spPr>
              <a:xfrm>
                <a:off x="9245600" y="2171519"/>
                <a:ext cx="1506454" cy="77775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GPS-Probe Position</a:t>
                </a:r>
                <a:endParaRPr lang="zh-CN" altLang="en-US" sz="20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C8BEF5E4-9050-41ED-9C69-FB9D9874CDA5}"/>
                  </a:ext>
                </a:extLst>
              </p:cNvPr>
              <p:cNvSpPr/>
              <p:nvPr/>
            </p:nvSpPr>
            <p:spPr>
              <a:xfrm>
                <a:off x="6556692" y="2171519"/>
                <a:ext cx="1506453" cy="77775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GPS Position</a:t>
                </a:r>
                <a:endParaRPr lang="zh-CN" altLang="en-US" sz="20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523D07C-C4C8-4AA6-999F-FD565F8D7791}"/>
                  </a:ext>
                </a:extLst>
              </p:cNvPr>
              <p:cNvSpPr/>
              <p:nvPr/>
            </p:nvSpPr>
            <p:spPr>
              <a:xfrm>
                <a:off x="7655559" y="3978084"/>
                <a:ext cx="1910079" cy="94635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Machine Learning</a:t>
                </a:r>
                <a:endParaRPr lang="zh-CN" altLang="en-US" sz="2400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A1E1E17-3853-4FC3-853C-4DD1E3C8434B}"/>
                      </a:ext>
                    </a:extLst>
                  </p:cNvPr>
                  <p:cNvSpPr txBox="1"/>
                  <p:nvPr/>
                </p:nvSpPr>
                <p:spPr>
                  <a:xfrm>
                    <a:off x="7374910" y="5400434"/>
                    <a:ext cx="2471377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𝐒𝐩𝐨𝐨𝐟𝐢𝐧𝐠</m:t>
                          </m:r>
                          <m:r>
                            <a:rPr lang="en-US" altLang="zh-CN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oMath>
                      </m:oMathPara>
                    </a14:m>
                    <a:endParaRPr lang="zh-CN" altLang="en-US" sz="20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A1E1E17-3853-4FC3-853C-4DD1E3C843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4910" y="5400434"/>
                    <a:ext cx="2471377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Connector: Elbow 6">
                <a:extLst>
                  <a:ext uri="{FF2B5EF4-FFF2-40B4-BE49-F238E27FC236}">
                    <a16:creationId xmlns:a16="http://schemas.microsoft.com/office/drawing/2014/main" id="{9AEB35F9-8CE7-47F8-B9DC-6230E6A24174}"/>
                  </a:ext>
                </a:extLst>
              </p:cNvPr>
              <p:cNvCxnSpPr>
                <a:cxnSpLocks/>
                <a:stCxn id="32" idx="2"/>
                <a:endCxn id="33" idx="0"/>
              </p:cNvCxnSpPr>
              <p:nvPr/>
            </p:nvCxnSpPr>
            <p:spPr>
              <a:xfrm rot="16200000" flipH="1">
                <a:off x="7445855" y="2813340"/>
                <a:ext cx="1028808" cy="130068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CDD05F12-0770-48FD-8829-600F9017727E}"/>
                  </a:ext>
                </a:extLst>
              </p:cNvPr>
              <p:cNvCxnSpPr>
                <a:cxnSpLocks/>
                <a:stCxn id="31" idx="2"/>
                <a:endCxn id="33" idx="0"/>
              </p:cNvCxnSpPr>
              <p:nvPr/>
            </p:nvCxnSpPr>
            <p:spPr>
              <a:xfrm rot="5400000">
                <a:off x="8790309" y="2769566"/>
                <a:ext cx="1028808" cy="1388228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0C5FE01-382C-4AE5-A489-6B8EB34B7AC8}"/>
                  </a:ext>
                </a:extLst>
              </p:cNvPr>
              <p:cNvCxnSpPr>
                <a:cxnSpLocks/>
                <a:stCxn id="33" idx="2"/>
                <a:endCxn id="34" idx="0"/>
              </p:cNvCxnSpPr>
              <p:nvPr/>
            </p:nvCxnSpPr>
            <p:spPr>
              <a:xfrm>
                <a:off x="8610599" y="4924440"/>
                <a:ext cx="0" cy="47599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45CBDD9-20FA-4393-A180-95D8BF55AD95}"/>
                </a:ext>
              </a:extLst>
            </p:cNvPr>
            <p:cNvSpPr/>
            <p:nvPr/>
          </p:nvSpPr>
          <p:spPr>
            <a:xfrm>
              <a:off x="7801719" y="5447831"/>
              <a:ext cx="1617758" cy="4142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728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A737-FB85-4A1F-BA32-5EFB7EF3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Performance Evaluation 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D5713-6829-4E94-AC40-C826793DA3FC}"/>
              </a:ext>
            </a:extLst>
          </p:cNvPr>
          <p:cNvSpPr txBox="1"/>
          <p:nvPr/>
        </p:nvSpPr>
        <p:spPr>
          <a:xfrm>
            <a:off x="1109134" y="5401225"/>
            <a:ext cx="102446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Georgia" panose="02040502050405020303" pitchFamily="18" charset="0"/>
              </a:rPr>
              <a:t>Spoofing Position Bias: </a:t>
            </a:r>
          </a:p>
          <a:p>
            <a:r>
              <a:rPr lang="en-US" altLang="zh-CN" dirty="0">
                <a:latin typeface="Georgia" panose="02040502050405020303" pitchFamily="18" charset="0"/>
              </a:rPr>
              <a:t>Range from 1km to 10km, significant impact, accuracy increasing from 65% to 90%</a:t>
            </a:r>
            <a:endParaRPr lang="en-US" altLang="zh-CN" sz="2000" dirty="0">
              <a:latin typeface="Georgia" panose="020405020504050203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224637-4443-4C08-92D9-150625785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301" y="1049868"/>
            <a:ext cx="8899398" cy="43936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87230-2B76-4177-BC06-7E4859C5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C38CB-70D7-4C25-801D-648E3043F392}"/>
              </a:ext>
            </a:extLst>
          </p:cNvPr>
          <p:cNvSpPr/>
          <p:nvPr/>
        </p:nvSpPr>
        <p:spPr>
          <a:xfrm>
            <a:off x="2598420" y="1049869"/>
            <a:ext cx="833269" cy="41891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A29B22-D42F-4257-8A70-AE7513A15C55}"/>
              </a:ext>
            </a:extLst>
          </p:cNvPr>
          <p:cNvSpPr/>
          <p:nvPr/>
        </p:nvSpPr>
        <p:spPr>
          <a:xfrm>
            <a:off x="9420561" y="1049867"/>
            <a:ext cx="833269" cy="41891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63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9BE082-2D01-40CD-925F-CB1746378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299" y="1046395"/>
            <a:ext cx="8931402" cy="43548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AA737-FB85-4A1F-BA32-5EFB7EF3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Performance Evaluation 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D5713-6829-4E94-AC40-C826793DA3FC}"/>
              </a:ext>
            </a:extLst>
          </p:cNvPr>
          <p:cNvSpPr txBox="1"/>
          <p:nvPr/>
        </p:nvSpPr>
        <p:spPr>
          <a:xfrm>
            <a:off x="1109134" y="5401225"/>
            <a:ext cx="10244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Georgia" panose="02040502050405020303" pitchFamily="18" charset="0"/>
              </a:rPr>
              <a:t>Comparison with Crowd-GPS-sec:</a:t>
            </a:r>
          </a:p>
          <a:p>
            <a:r>
              <a:rPr lang="en-US" altLang="zh-CN" dirty="0">
                <a:latin typeface="Georgia" panose="02040502050405020303" pitchFamily="18" charset="0"/>
              </a:rPr>
              <a:t>GPS-Probe</a:t>
            </a:r>
            <a:r>
              <a:rPr lang="en-US" altLang="zh-CN" sz="2000" b="1" dirty="0">
                <a:latin typeface="Georgia" panose="02040502050405020303" pitchFamily="18" charset="0"/>
              </a:rPr>
              <a:t> </a:t>
            </a:r>
            <a:r>
              <a:rPr lang="en-US" altLang="zh-CN" dirty="0">
                <a:latin typeface="Georgia" panose="02040502050405020303" pitchFamily="18" charset="0"/>
              </a:rPr>
              <a:t>achieves the mean detection rate of 81.7%, better than Crowd-GPS-Sec by 28.2%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A29EF-9E69-4535-A44C-3B3C405B4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191F10-E8E2-4875-B29B-90570D812396}"/>
              </a:ext>
            </a:extLst>
          </p:cNvPr>
          <p:cNvSpPr/>
          <p:nvPr/>
        </p:nvSpPr>
        <p:spPr>
          <a:xfrm>
            <a:off x="2598420" y="1527349"/>
            <a:ext cx="3822476" cy="357043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70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DFD944-6048-40A7-999D-6051733E4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8943"/>
            <a:ext cx="11120021" cy="4838020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GPS-Probe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First work using Machine Learning and Crowdsourcing </a:t>
            </a:r>
            <a:r>
              <a:rPr lang="en-US" altLang="zh-CN" dirty="0">
                <a:latin typeface="Georgia" panose="02040502050405020303" pitchFamily="18" charset="0"/>
              </a:rPr>
              <a:t>technologies </a:t>
            </a:r>
            <a:r>
              <a:rPr lang="en-US" dirty="0">
                <a:latin typeface="Georgia" panose="02040502050405020303" pitchFamily="18" charset="0"/>
              </a:rPr>
              <a:t>to detect </a:t>
            </a:r>
            <a:r>
              <a:rPr lang="en-US" altLang="zh-CN" dirty="0">
                <a:latin typeface="Georgia" panose="02040502050405020303" pitchFamily="18" charset="0"/>
              </a:rPr>
              <a:t>GPS</a:t>
            </a:r>
            <a:r>
              <a:rPr lang="en-US" dirty="0">
                <a:latin typeface="Georgia" panose="02040502050405020303" pitchFamily="18" charset="0"/>
              </a:rPr>
              <a:t> spoofing </a:t>
            </a:r>
            <a:r>
              <a:rPr lang="en-US" altLang="zh-CN" dirty="0">
                <a:latin typeface="Georgia" panose="02040502050405020303" pitchFamily="18" charset="0"/>
              </a:rPr>
              <a:t>attacks</a:t>
            </a:r>
            <a:endParaRPr lang="en-US" dirty="0">
              <a:latin typeface="Georgia" panose="02040502050405020303" pitchFamily="18" charset="0"/>
            </a:endParaRPr>
          </a:p>
          <a:p>
            <a:pPr lvl="1"/>
            <a:r>
              <a:rPr lang="en-US" altLang="zh-CN" sz="2200" dirty="0">
                <a:latin typeface="Georgia" panose="02040502050405020303" pitchFamily="18" charset="0"/>
              </a:rPr>
              <a:t>Neither requiring changes of the GPS protocols nor the upgrades of the </a:t>
            </a:r>
            <a:r>
              <a:rPr lang="en-US" altLang="zh-CN" sz="2200" dirty="0" err="1">
                <a:latin typeface="Georgia" panose="02040502050405020303" pitchFamily="18" charset="0"/>
              </a:rPr>
              <a:t>hardwares</a:t>
            </a:r>
            <a:r>
              <a:rPr lang="en-US" altLang="zh-CN" sz="2200" dirty="0">
                <a:latin typeface="Georgia" panose="02040502050405020303" pitchFamily="18" charset="0"/>
              </a:rPr>
              <a:t> </a:t>
            </a:r>
          </a:p>
          <a:p>
            <a:pPr lvl="1"/>
            <a:r>
              <a:rPr lang="en-US" altLang="zh-CN" sz="2200" dirty="0">
                <a:latin typeface="Georgia" panose="02040502050405020303" pitchFamily="18" charset="0"/>
              </a:rPr>
              <a:t>Not requiring synchronization of ground GPS sensors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latin typeface="Georgia" panose="02040502050405020303" pitchFamily="18" charset="0"/>
              </a:rPr>
              <a:t>Future Work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Detect</a:t>
            </a:r>
            <a:r>
              <a:rPr lang="en-US" altLang="zh-CN" dirty="0">
                <a:latin typeface="Georgia" panose="02040502050405020303" pitchFamily="18" charset="0"/>
              </a:rPr>
              <a:t>ing</a:t>
            </a:r>
            <a:r>
              <a:rPr lang="en-US" dirty="0">
                <a:latin typeface="Georgia" panose="02040502050405020303" pitchFamily="18" charset="0"/>
              </a:rPr>
              <a:t> the </a:t>
            </a:r>
            <a:r>
              <a:rPr lang="en-US" altLang="zh-CN" dirty="0">
                <a:latin typeface="Georgia" panose="02040502050405020303" pitchFamily="18" charset="0"/>
              </a:rPr>
              <a:t>malicious ground sensors</a:t>
            </a:r>
          </a:p>
          <a:p>
            <a:pPr lvl="1"/>
            <a:r>
              <a:rPr lang="en-US" altLang="zh-CN" dirty="0">
                <a:latin typeface="Georgia" panose="02040502050405020303" pitchFamily="18" charset="0"/>
              </a:rPr>
              <a:t>Applying GPS-Probe to other networks</a:t>
            </a:r>
            <a:endParaRPr lang="en-US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AA737-FB85-4A1F-BA32-5EFB7EF3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Summary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BD8296-8774-437C-A654-B9B022D5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139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158C1-EA72-4FB1-92D0-2B84251B0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9960" y="2277617"/>
            <a:ext cx="9592080" cy="143936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eorgia" panose="02040502050405020303" pitchFamily="18" charset="0"/>
              </a:rPr>
              <a:t>Thank</a:t>
            </a:r>
            <a:r>
              <a:rPr lang="en-US" altLang="zh-CN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eorgia" panose="02040502050405020303" pitchFamily="18" charset="0"/>
              </a:rPr>
              <a:t>s</a:t>
            </a:r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eorgia" panose="02040502050405020303" pitchFamily="18" charset="0"/>
              </a:rPr>
              <a:t> for your attention</a:t>
            </a:r>
          </a:p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Georgia" panose="02040502050405020303" pitchFamily="18" charset="0"/>
              </a:rPr>
              <a:t>Q&amp;A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2BA3E8-8824-4822-A6C7-7864DC57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815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1F46F1-86C0-4B8B-9AF5-D1E13F006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46" y="1119151"/>
            <a:ext cx="6553557" cy="4211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16B7B7-A9E8-4AE4-9D01-4B27B80D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>
                <a:latin typeface="Georgia" panose="02040502050405020303" pitchFamily="18" charset="0"/>
              </a:rPr>
              <a:t>Background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7C3AE-3354-438E-98BF-8C9085E37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747"/>
          <a:stretch/>
        </p:blipFill>
        <p:spPr>
          <a:xfrm>
            <a:off x="1690092" y="1740281"/>
            <a:ext cx="5785357" cy="38028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76919B-CAD5-433B-B66A-2D6935302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411" y="2444714"/>
            <a:ext cx="6813924" cy="3311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EB909-1872-45D5-B7BA-E09E0833D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9145" y="2473121"/>
            <a:ext cx="6212609" cy="39216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54A2D-7E51-4527-82FF-D259CBEF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2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F01441-5E2F-4296-8499-F60999D60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2741"/>
          <a:stretch/>
        </p:blipFill>
        <p:spPr>
          <a:xfrm>
            <a:off x="838201" y="1045062"/>
            <a:ext cx="6543590" cy="48986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0AC622-FCA0-471F-AAE8-58B828148F08}"/>
              </a:ext>
            </a:extLst>
          </p:cNvPr>
          <p:cNvSpPr txBox="1"/>
          <p:nvPr/>
        </p:nvSpPr>
        <p:spPr>
          <a:xfrm>
            <a:off x="5349704" y="2353650"/>
            <a:ext cx="20320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Georgia" panose="02040502050405020303" pitchFamily="18" charset="0"/>
              </a:rPr>
              <a:t>Spoofed GPS Ship Locations</a:t>
            </a:r>
            <a:endParaRPr lang="zh-CN" alt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F77BBD-2507-4DF4-8C5C-C4AC81D3D2FD}"/>
              </a:ext>
            </a:extLst>
          </p:cNvPr>
          <p:cNvSpPr txBox="1"/>
          <p:nvPr/>
        </p:nvSpPr>
        <p:spPr>
          <a:xfrm>
            <a:off x="5203900" y="5206042"/>
            <a:ext cx="210169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Georgia" panose="02040502050405020303" pitchFamily="18" charset="0"/>
              </a:rPr>
              <a:t>Approximate Ship Locations</a:t>
            </a:r>
            <a:endParaRPr lang="zh-CN" alt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969FF-EF4D-4F44-9CC1-CDEECEABDD7A}"/>
              </a:ext>
            </a:extLst>
          </p:cNvPr>
          <p:cNvSpPr txBox="1"/>
          <p:nvPr/>
        </p:nvSpPr>
        <p:spPr>
          <a:xfrm>
            <a:off x="838201" y="1045549"/>
            <a:ext cx="3705224" cy="9233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Georgia" panose="02040502050405020303" pitchFamily="18" charset="0"/>
              </a:rPr>
              <a:t>Location History for Ships Affected by Spoofed GPS Signals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Georgia" panose="02040502050405020303" pitchFamily="18" charset="0"/>
              </a:rPr>
              <a:t>June 22,</a:t>
            </a:r>
            <a:r>
              <a:rPr lang="zh-CN" altLang="en-US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Georgia" panose="02040502050405020303" pitchFamily="18" charset="0"/>
              </a:rPr>
              <a:t>2017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3F5910C-BE36-42D5-8C33-403E41493EE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Georgia" panose="02040502050405020303" pitchFamily="18" charset="0"/>
              </a:rPr>
              <a:t>Background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E22706-3C01-4C42-9C58-8E0DD8D64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524775-3A2F-4C5C-8EA7-41B306291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82"/>
          <a:stretch/>
        </p:blipFill>
        <p:spPr>
          <a:xfrm>
            <a:off x="7480774" y="955764"/>
            <a:ext cx="4057908" cy="39216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71E876-122E-47EF-9F09-C3047E1D03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552"/>
          <a:stretch/>
        </p:blipFill>
        <p:spPr>
          <a:xfrm>
            <a:off x="7381791" y="2591135"/>
            <a:ext cx="4663979" cy="331110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A6EDA03-411A-4935-8267-D9C680585F1B}"/>
              </a:ext>
            </a:extLst>
          </p:cNvPr>
          <p:cNvGrpSpPr/>
          <p:nvPr/>
        </p:nvGrpSpPr>
        <p:grpSpPr>
          <a:xfrm>
            <a:off x="8157721" y="2712277"/>
            <a:ext cx="3112118" cy="2677530"/>
            <a:chOff x="7909560" y="3857694"/>
            <a:chExt cx="2470574" cy="213053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FAB06B-D688-4A9E-86B5-9FD2B18EAAA2}"/>
                </a:ext>
              </a:extLst>
            </p:cNvPr>
            <p:cNvSpPr/>
            <p:nvPr/>
          </p:nvSpPr>
          <p:spPr>
            <a:xfrm>
              <a:off x="7909560" y="3857694"/>
              <a:ext cx="2470574" cy="19118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38100">
                  <a:solidFill>
                    <a:schemeClr val="tx1"/>
                  </a:solidFill>
                  <a:prstDash val="dash"/>
                </a:ln>
                <a:noFill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7D9F68-8DD9-41F7-BB12-347BA502900E}"/>
                </a:ext>
              </a:extLst>
            </p:cNvPr>
            <p:cNvSpPr txBox="1"/>
            <p:nvPr/>
          </p:nvSpPr>
          <p:spPr>
            <a:xfrm>
              <a:off x="8009976" y="4132996"/>
              <a:ext cx="2269742" cy="1102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C00000"/>
                  </a:solidFill>
                  <a:latin typeface="Georgia(body)"/>
                </a:rPr>
                <a:t>Can We Detect GPS Spoofing?</a:t>
              </a:r>
              <a:endParaRPr lang="zh-CN" altLang="en-US" sz="2800" b="1" dirty="0">
                <a:solidFill>
                  <a:srgbClr val="C00000"/>
                </a:solidFill>
                <a:latin typeface="Georgia(body)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2103C4-A0BB-4FDB-ADF6-903F5C279622}"/>
                </a:ext>
              </a:extLst>
            </p:cNvPr>
            <p:cNvSpPr txBox="1"/>
            <p:nvPr/>
          </p:nvSpPr>
          <p:spPr>
            <a:xfrm>
              <a:off x="8165695" y="5229036"/>
              <a:ext cx="1937174" cy="759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Georgia(body)"/>
                </a:rPr>
                <a:t>GPS-Probe</a:t>
              </a:r>
              <a:endParaRPr lang="zh-CN" altLang="en-US" sz="2400" b="1" dirty="0">
                <a:latin typeface="Georgia(body)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61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A737-FB85-4A1F-BA32-5EFB7EF3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GPS Spoofing Detection</a:t>
            </a:r>
            <a:r>
              <a:rPr lang="zh-CN" altLang="en-US" dirty="0">
                <a:latin typeface="Georgia" panose="02040502050405020303" pitchFamily="18" charset="0"/>
              </a:rPr>
              <a:t>（</a:t>
            </a:r>
            <a:r>
              <a:rPr lang="en-US" altLang="zh-CN">
                <a:latin typeface="Georgia" panose="02040502050405020303" pitchFamily="18" charset="0"/>
              </a:rPr>
              <a:t>NEED mode</a:t>
            </a:r>
            <a:r>
              <a:rPr lang="zh-CN" altLang="en-US">
                <a:latin typeface="Georgia" panose="02040502050405020303" pitchFamily="18" charset="0"/>
              </a:rPr>
              <a:t>）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F997F0-8E8D-4CBC-87EE-E4894E0F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45D8C-8DF8-4337-8E92-5217D185E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67" b="17039"/>
          <a:stretch/>
        </p:blipFill>
        <p:spPr>
          <a:xfrm rot="21301958">
            <a:off x="971519" y="3306981"/>
            <a:ext cx="1570431" cy="108073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862BB84-8F40-4F39-BB0C-DF5ACA683263}"/>
              </a:ext>
            </a:extLst>
          </p:cNvPr>
          <p:cNvSpPr/>
          <p:nvPr/>
        </p:nvSpPr>
        <p:spPr>
          <a:xfrm>
            <a:off x="3630813" y="4545700"/>
            <a:ext cx="1573078" cy="7777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Georgia" panose="02040502050405020303" pitchFamily="18" charset="0"/>
              </a:rPr>
              <a:t>GPS-Probe Position</a:t>
            </a:r>
            <a:endParaRPr lang="zh-CN" altLang="en-US" sz="20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11ADB8-135F-4AFA-99FA-C6C7F49F6DBA}"/>
              </a:ext>
            </a:extLst>
          </p:cNvPr>
          <p:cNvSpPr/>
          <p:nvPr/>
        </p:nvSpPr>
        <p:spPr>
          <a:xfrm>
            <a:off x="1122361" y="1354141"/>
            <a:ext cx="4495799" cy="4669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81DE5-2D14-4FE6-9F65-21C6DF00EEC9}"/>
              </a:ext>
            </a:extLst>
          </p:cNvPr>
          <p:cNvSpPr txBox="1"/>
          <p:nvPr/>
        </p:nvSpPr>
        <p:spPr>
          <a:xfrm>
            <a:off x="1211881" y="1478688"/>
            <a:ext cx="410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Georgia" panose="02040502050405020303" pitchFamily="18" charset="0"/>
              </a:rPr>
              <a:t>GPS-Probe Localization</a:t>
            </a:r>
            <a:endParaRPr lang="zh-CN" altLang="en-US" sz="2400" b="1" dirty="0">
              <a:latin typeface="Georgia" panose="02040502050405020303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2D93899-0F6C-4A3E-BD16-E29CF946E820}"/>
              </a:ext>
            </a:extLst>
          </p:cNvPr>
          <p:cNvSpPr/>
          <p:nvPr/>
        </p:nvSpPr>
        <p:spPr>
          <a:xfrm>
            <a:off x="3630815" y="2303704"/>
            <a:ext cx="1573077" cy="7777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Georgia" panose="02040502050405020303" pitchFamily="18" charset="0"/>
              </a:rPr>
              <a:t>GPS Position</a:t>
            </a:r>
            <a:endParaRPr lang="zh-CN" altLang="en-US" sz="20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D42BE6-620A-40AE-AC1D-92344084A9A3}"/>
              </a:ext>
            </a:extLst>
          </p:cNvPr>
          <p:cNvSpPr/>
          <p:nvPr/>
        </p:nvSpPr>
        <p:spPr>
          <a:xfrm>
            <a:off x="6362700" y="1331196"/>
            <a:ext cx="4495799" cy="466940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86D2E5-161D-497F-9F89-C5621B270289}"/>
              </a:ext>
            </a:extLst>
          </p:cNvPr>
          <p:cNvSpPr txBox="1"/>
          <p:nvPr/>
        </p:nvSpPr>
        <p:spPr>
          <a:xfrm>
            <a:off x="6556693" y="1478688"/>
            <a:ext cx="4107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Georgia" panose="02040502050405020303" pitchFamily="18" charset="0"/>
              </a:rPr>
              <a:t>GPS-Probe Detection</a:t>
            </a:r>
            <a:endParaRPr lang="zh-CN" altLang="en-US" sz="2400" b="1" dirty="0">
              <a:latin typeface="Georgia" panose="02040502050405020303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523D07C-C4C8-4AA6-999F-FD565F8D7791}"/>
              </a:ext>
            </a:extLst>
          </p:cNvPr>
          <p:cNvSpPr/>
          <p:nvPr/>
        </p:nvSpPr>
        <p:spPr>
          <a:xfrm>
            <a:off x="6880742" y="3241018"/>
            <a:ext cx="1801709" cy="10529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Georgia" panose="02040502050405020303" pitchFamily="18" charset="0"/>
              </a:rPr>
              <a:t>Machine Learning</a:t>
            </a:r>
            <a:endParaRPr lang="zh-CN" altLang="en-US" sz="24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A1E1E17-3853-4FC3-853C-4DD1E3C8434B}"/>
                  </a:ext>
                </a:extLst>
              </p:cNvPr>
              <p:cNvSpPr txBox="1"/>
              <p:nvPr/>
            </p:nvSpPr>
            <p:spPr>
              <a:xfrm>
                <a:off x="9426991" y="3413553"/>
                <a:ext cx="13440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𝐒𝐩𝐨𝐨𝐟𝐞𝐝</m:t>
                      </m:r>
                    </m:oMath>
                  </m:oMathPara>
                </a14:m>
                <a:endParaRPr lang="en-US" altLang="zh-CN" sz="20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altLang="zh-CN" sz="2000" b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Or Not?</a:t>
                </a:r>
                <a:endParaRPr lang="zh-CN" altLang="en-US" sz="2000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A1E1E17-3853-4FC3-853C-4DD1E3C84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991" y="3413553"/>
                <a:ext cx="1344060" cy="707886"/>
              </a:xfrm>
              <a:prstGeom prst="rect">
                <a:avLst/>
              </a:prstGeom>
              <a:blipFill>
                <a:blip r:embed="rId3"/>
                <a:stretch>
                  <a:fillRect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C5FE01-382C-4AE5-A489-6B8EB34B7AC8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8682451" y="3767496"/>
            <a:ext cx="7445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B7D8EEA-6CB0-4958-B93B-D2C46093FEF0}"/>
              </a:ext>
            </a:extLst>
          </p:cNvPr>
          <p:cNvCxnSpPr>
            <a:cxnSpLocks/>
            <a:stCxn id="16" idx="3"/>
            <a:endCxn id="33" idx="1"/>
          </p:cNvCxnSpPr>
          <p:nvPr/>
        </p:nvCxnSpPr>
        <p:spPr>
          <a:xfrm>
            <a:off x="5203892" y="2692583"/>
            <a:ext cx="1676850" cy="107491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1612E2E-8D8C-4A4B-9323-E2C95CB18FAF}"/>
              </a:ext>
            </a:extLst>
          </p:cNvPr>
          <p:cNvCxnSpPr>
            <a:cxnSpLocks/>
            <a:stCxn id="12" idx="3"/>
            <a:endCxn id="33" idx="1"/>
          </p:cNvCxnSpPr>
          <p:nvPr/>
        </p:nvCxnSpPr>
        <p:spPr>
          <a:xfrm flipV="1">
            <a:off x="5203891" y="3767496"/>
            <a:ext cx="1676851" cy="116708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55B596CC-4D4E-4F77-9386-DDEC570D5D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50000"/>
          </a:blip>
          <a:srcRect l="10937" t="23118" r="10039" b="36232"/>
          <a:stretch/>
        </p:blipFill>
        <p:spPr>
          <a:xfrm rot="5400000">
            <a:off x="2337545" y="3569004"/>
            <a:ext cx="760564" cy="396985"/>
          </a:xfrm>
          <a:prstGeom prst="rect">
            <a:avLst/>
          </a:prstGeom>
        </p:spPr>
      </p:pic>
      <p:sp>
        <p:nvSpPr>
          <p:cNvPr id="60" name="Arc 59">
            <a:extLst>
              <a:ext uri="{FF2B5EF4-FFF2-40B4-BE49-F238E27FC236}">
                <a16:creationId xmlns:a16="http://schemas.microsoft.com/office/drawing/2014/main" id="{D190C366-6914-46CD-B708-4E1382FF360D}"/>
              </a:ext>
            </a:extLst>
          </p:cNvPr>
          <p:cNvSpPr/>
          <p:nvPr/>
        </p:nvSpPr>
        <p:spPr>
          <a:xfrm rot="16200000">
            <a:off x="2502701" y="3925415"/>
            <a:ext cx="2369496" cy="3234130"/>
          </a:xfrm>
          <a:prstGeom prst="arc">
            <a:avLst>
              <a:gd name="adj1" fmla="val 17025192"/>
              <a:gd name="adj2" fmla="val 21453829"/>
            </a:avLst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34E1B1AA-3C60-4973-BB9B-6DEE8A9D2C53}"/>
              </a:ext>
            </a:extLst>
          </p:cNvPr>
          <p:cNvSpPr/>
          <p:nvPr/>
        </p:nvSpPr>
        <p:spPr>
          <a:xfrm rot="16200000">
            <a:off x="2502700" y="2271440"/>
            <a:ext cx="2369496" cy="3234130"/>
          </a:xfrm>
          <a:prstGeom prst="arc">
            <a:avLst>
              <a:gd name="adj1" fmla="val 17025192"/>
              <a:gd name="adj2" fmla="val 21453829"/>
            </a:avLst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556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F6A16-A047-4C6B-A25A-128EC773D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58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Received Signal Strength Indicator(RSSI)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4ACF7-8A89-4579-885B-DCA6482548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7467" y="1460500"/>
                <a:ext cx="10515600" cy="4351338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Georgia" panose="02040502050405020303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/20)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altLang="zh-CN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latin typeface="Georgia(body)"/>
                  </a:rPr>
                  <a:t>Receiving Power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latin typeface="Georgia(body)"/>
                  </a:rPr>
                  <a:t>Transmitting Power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>
                    <a:latin typeface="Georgia(body)"/>
                  </a:rPr>
                  <a:t>:Distance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4ACF7-8A89-4579-885B-DCA648254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7467" y="1460500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16C5612-8579-4D06-8176-59B80BD1A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676" y="4059369"/>
            <a:ext cx="1032224" cy="1032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7D2B5A-3899-4E52-9A20-9925BA343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50000"/>
          </a:blip>
          <a:srcRect l="10937" t="23118" r="10039" b="36232"/>
          <a:stretch/>
        </p:blipFill>
        <p:spPr>
          <a:xfrm rot="5400000">
            <a:off x="2885234" y="4288101"/>
            <a:ext cx="1100728" cy="5745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41C372-F341-47BF-B29C-981830DAB077}"/>
              </a:ext>
            </a:extLst>
          </p:cNvPr>
          <p:cNvSpPr txBox="1"/>
          <p:nvPr/>
        </p:nvSpPr>
        <p:spPr>
          <a:xfrm>
            <a:off x="1593061" y="5352191"/>
            <a:ext cx="2618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Georgia(body)"/>
              </a:rPr>
              <a:t>GPS Transmitter</a:t>
            </a:r>
            <a:endParaRPr lang="zh-CN" altLang="en-US" sz="2000" b="1" dirty="0">
              <a:latin typeface="Georgia(body)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1974B-AEA5-4D73-9B5D-F96A7A86B9B1}"/>
              </a:ext>
            </a:extLst>
          </p:cNvPr>
          <p:cNvSpPr txBox="1"/>
          <p:nvPr/>
        </p:nvSpPr>
        <p:spPr>
          <a:xfrm>
            <a:off x="9198308" y="5352191"/>
            <a:ext cx="2467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Georgia(body)"/>
              </a:rPr>
              <a:t>GPS Receiver</a:t>
            </a:r>
            <a:endParaRPr lang="zh-CN" altLang="en-US" sz="2000" b="1" dirty="0">
              <a:latin typeface="Georgia(body)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EECE78-8B17-4C96-8941-7768FB7FCA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50000"/>
          </a:blip>
          <a:srcRect l="10937" t="23118" r="10039" b="36232"/>
          <a:stretch/>
        </p:blipFill>
        <p:spPr>
          <a:xfrm rot="16200000">
            <a:off x="8833555" y="4288101"/>
            <a:ext cx="1100728" cy="5745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77C526-7B6E-4934-9E7C-C6C779401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01958">
            <a:off x="1475764" y="3863197"/>
            <a:ext cx="1707485" cy="16600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0E422-3F42-49BA-8492-3F663DF0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21</a:t>
            </a:fld>
            <a:endParaRPr lang="zh-CN" alt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0CFC65-4A1C-47FC-863A-5FBCFF4A3548}"/>
              </a:ext>
            </a:extLst>
          </p:cNvPr>
          <p:cNvGrpSpPr/>
          <p:nvPr/>
        </p:nvGrpSpPr>
        <p:grpSpPr>
          <a:xfrm>
            <a:off x="4919180" y="3792390"/>
            <a:ext cx="3112118" cy="2333361"/>
            <a:chOff x="7909560" y="3639004"/>
            <a:chExt cx="2470574" cy="23492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4AE0D3-9E36-4470-AEEA-7EEB79AB6823}"/>
                </a:ext>
              </a:extLst>
            </p:cNvPr>
            <p:cNvSpPr txBox="1"/>
            <p:nvPr/>
          </p:nvSpPr>
          <p:spPr>
            <a:xfrm>
              <a:off x="8165695" y="5229036"/>
              <a:ext cx="1937174" cy="759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Georgia(body)"/>
                </a:rPr>
                <a:t>GPS-Probe</a:t>
              </a:r>
              <a:endParaRPr lang="zh-CN" altLang="en-US" sz="2400" b="1" dirty="0">
                <a:latin typeface="Georgia(body)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6C9C2F1-0B46-41A1-A3A0-1766A1AA7D70}"/>
                </a:ext>
              </a:extLst>
            </p:cNvPr>
            <p:cNvSpPr/>
            <p:nvPr/>
          </p:nvSpPr>
          <p:spPr>
            <a:xfrm>
              <a:off x="7909560" y="3639004"/>
              <a:ext cx="2470574" cy="213055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38100">
                  <a:solidFill>
                    <a:schemeClr val="tx1"/>
                  </a:solidFill>
                  <a:prstDash val="dash"/>
                </a:ln>
                <a:noFill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1F55AB-C451-4B37-8234-BF7315421F3F}"/>
                </a:ext>
              </a:extLst>
            </p:cNvPr>
            <p:cNvSpPr txBox="1"/>
            <p:nvPr/>
          </p:nvSpPr>
          <p:spPr>
            <a:xfrm>
              <a:off x="8021912" y="3703866"/>
              <a:ext cx="2269742" cy="1394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C00000"/>
                  </a:solidFill>
                  <a:latin typeface="Georgia(body)"/>
                </a:rPr>
                <a:t>RSSI doesn’t need to be  synchronized!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654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AC8A2B4-1B36-4220-8A8E-43030B0F0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1958">
            <a:off x="2257893" y="1361091"/>
            <a:ext cx="1964823" cy="17816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C959CC-D36B-445F-AB06-86F74A5C9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998" y="4268680"/>
            <a:ext cx="1125777" cy="1076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D4A613-6F7E-4010-A1B2-08F739977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439" y="4546525"/>
            <a:ext cx="1054293" cy="10085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A6263-95A1-44C4-ABB8-884BCD4DC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985" y="4589492"/>
            <a:ext cx="1054293" cy="100854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BA9791-7858-4FDD-9BCC-7BD1A90EED38}"/>
              </a:ext>
            </a:extLst>
          </p:cNvPr>
          <p:cNvCxnSpPr>
            <a:cxnSpLocks/>
          </p:cNvCxnSpPr>
          <p:nvPr/>
        </p:nvCxnSpPr>
        <p:spPr>
          <a:xfrm flipH="1">
            <a:off x="2184449" y="2143607"/>
            <a:ext cx="1201519" cy="263556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3B2733-0784-4A45-9F31-282E2CEF6FF3}"/>
              </a:ext>
            </a:extLst>
          </p:cNvPr>
          <p:cNvCxnSpPr>
            <a:cxnSpLocks/>
          </p:cNvCxnSpPr>
          <p:nvPr/>
        </p:nvCxnSpPr>
        <p:spPr>
          <a:xfrm>
            <a:off x="3408691" y="2143607"/>
            <a:ext cx="637533" cy="260796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B70DF28-276A-4DEC-91CF-AFAE139B141C}"/>
              </a:ext>
            </a:extLst>
          </p:cNvPr>
          <p:cNvCxnSpPr>
            <a:cxnSpLocks/>
          </p:cNvCxnSpPr>
          <p:nvPr/>
        </p:nvCxnSpPr>
        <p:spPr>
          <a:xfrm>
            <a:off x="3408691" y="2143607"/>
            <a:ext cx="2633143" cy="230752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04C1490-7159-4118-9351-9025371188F1}"/>
              </a:ext>
            </a:extLst>
          </p:cNvPr>
          <p:cNvSpPr txBox="1"/>
          <p:nvPr/>
        </p:nvSpPr>
        <p:spPr>
          <a:xfrm>
            <a:off x="1786444" y="3963248"/>
            <a:ext cx="12251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Georgia(body)"/>
              </a:rPr>
              <a:t>RSSI1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Georgia(body)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785082-5707-4757-9193-6BF5BBE54D0A}"/>
              </a:ext>
            </a:extLst>
          </p:cNvPr>
          <p:cNvSpPr txBox="1"/>
          <p:nvPr/>
        </p:nvSpPr>
        <p:spPr>
          <a:xfrm>
            <a:off x="3402765" y="3797573"/>
            <a:ext cx="12251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Georgia(body)"/>
              </a:rPr>
              <a:t>RSSI2</a:t>
            </a:r>
            <a:endParaRPr lang="zh-CN" altLang="en-US" b="1" dirty="0">
              <a:solidFill>
                <a:srgbClr val="FF0000"/>
              </a:solidFill>
              <a:latin typeface="Georgia(body)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3E1003-FDF3-484D-8BAF-CC80ADB8DE64}"/>
              </a:ext>
            </a:extLst>
          </p:cNvPr>
          <p:cNvSpPr txBox="1"/>
          <p:nvPr/>
        </p:nvSpPr>
        <p:spPr>
          <a:xfrm>
            <a:off x="4798047" y="3447588"/>
            <a:ext cx="12251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  <a:latin typeface="Georgia(body)"/>
              </a:rPr>
              <a:t>RSSI3</a:t>
            </a:r>
            <a:endParaRPr lang="zh-CN" altLang="en-US" b="1" dirty="0">
              <a:solidFill>
                <a:srgbClr val="00B050"/>
              </a:solidFill>
              <a:latin typeface="Georgia(body)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FDC18AD-44ED-4687-94D9-D7AAF1AE9C98}"/>
              </a:ext>
            </a:extLst>
          </p:cNvPr>
          <p:cNvSpPr/>
          <p:nvPr/>
        </p:nvSpPr>
        <p:spPr>
          <a:xfrm rot="20478140">
            <a:off x="-167709" y="1743874"/>
            <a:ext cx="5008236" cy="5772907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14EBF612-E176-4382-A6C6-D487A49946EF}"/>
              </a:ext>
            </a:extLst>
          </p:cNvPr>
          <p:cNvSpPr/>
          <p:nvPr/>
        </p:nvSpPr>
        <p:spPr>
          <a:xfrm rot="16857620">
            <a:off x="2561257" y="1321282"/>
            <a:ext cx="5008236" cy="577290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0CD6133-64FC-4716-9F6C-D50BE7883494}"/>
              </a:ext>
            </a:extLst>
          </p:cNvPr>
          <p:cNvSpPr/>
          <p:nvPr/>
        </p:nvSpPr>
        <p:spPr>
          <a:xfrm rot="14814919">
            <a:off x="3243651" y="424535"/>
            <a:ext cx="5008236" cy="577290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F1C169-5022-43A0-94E1-9F2ECEE9D7B8}"/>
              </a:ext>
            </a:extLst>
          </p:cNvPr>
          <p:cNvSpPr txBox="1"/>
          <p:nvPr/>
        </p:nvSpPr>
        <p:spPr>
          <a:xfrm>
            <a:off x="1311904" y="5549791"/>
            <a:ext cx="147820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Georgia(body)"/>
              </a:rPr>
              <a:t>Sensor1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Georgia(body)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E218452-3E01-4286-A6E3-97FCDF385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Aircraft Localization with RSSI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FD0BB-D70F-4456-B310-90C61933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22</a:t>
            </a:fld>
            <a:endParaRPr lang="zh-CN" alt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7768C17-1E4C-41C8-95EC-90F89409CAFC}"/>
              </a:ext>
            </a:extLst>
          </p:cNvPr>
          <p:cNvGrpSpPr/>
          <p:nvPr/>
        </p:nvGrpSpPr>
        <p:grpSpPr>
          <a:xfrm>
            <a:off x="7895851" y="1966745"/>
            <a:ext cx="3112118" cy="3216286"/>
            <a:chOff x="7909560" y="3429000"/>
            <a:chExt cx="2470574" cy="255922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E79D2D-B2F4-4D21-98D9-74D35C244A56}"/>
                </a:ext>
              </a:extLst>
            </p:cNvPr>
            <p:cNvSpPr txBox="1"/>
            <p:nvPr/>
          </p:nvSpPr>
          <p:spPr>
            <a:xfrm>
              <a:off x="8165695" y="5229036"/>
              <a:ext cx="1937174" cy="759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Georgia(body)"/>
                </a:rPr>
                <a:t>GPS-Probe</a:t>
              </a:r>
              <a:endParaRPr lang="zh-CN" altLang="en-US" sz="2400" b="1" dirty="0">
                <a:latin typeface="Georgia(body)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3812D20-8AC7-4C02-81CA-DBDA57B03973}"/>
                </a:ext>
              </a:extLst>
            </p:cNvPr>
            <p:cNvSpPr/>
            <p:nvPr/>
          </p:nvSpPr>
          <p:spPr>
            <a:xfrm>
              <a:off x="7909560" y="3429000"/>
              <a:ext cx="2470574" cy="234056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38100">
                  <a:solidFill>
                    <a:schemeClr val="tx1"/>
                  </a:solidFill>
                  <a:prstDash val="dash"/>
                </a:ln>
                <a:noFill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3A0F52-7B62-4A30-A872-9B018C9FA8FE}"/>
                </a:ext>
              </a:extLst>
            </p:cNvPr>
            <p:cNvSpPr txBox="1"/>
            <p:nvPr/>
          </p:nvSpPr>
          <p:spPr>
            <a:xfrm>
              <a:off x="8021912" y="3703866"/>
              <a:ext cx="2269742" cy="1102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C00000"/>
                  </a:solidFill>
                  <a:latin typeface="Georgia(body)"/>
                </a:rPr>
                <a:t>3 RSSI values can locate an aircraft. 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B61B260-3247-49C8-9B82-ADC49BE25502}"/>
              </a:ext>
            </a:extLst>
          </p:cNvPr>
          <p:cNvSpPr txBox="1"/>
          <p:nvPr/>
        </p:nvSpPr>
        <p:spPr>
          <a:xfrm>
            <a:off x="3511778" y="5490399"/>
            <a:ext cx="147820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Georgia(body)"/>
              </a:rPr>
              <a:t>Sensor2</a:t>
            </a:r>
            <a:endParaRPr lang="zh-CN" altLang="en-US" sz="2400" b="1" dirty="0">
              <a:solidFill>
                <a:srgbClr val="FF0000"/>
              </a:solidFill>
              <a:latin typeface="Georgia(body)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37AC94-D248-42FC-BC73-33C1C7E817F2}"/>
              </a:ext>
            </a:extLst>
          </p:cNvPr>
          <p:cNvSpPr txBox="1"/>
          <p:nvPr/>
        </p:nvSpPr>
        <p:spPr>
          <a:xfrm>
            <a:off x="5531475" y="5309111"/>
            <a:ext cx="147820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B050"/>
                </a:solidFill>
                <a:latin typeface="Georgia(body)"/>
              </a:rPr>
              <a:t>Sensor3</a:t>
            </a:r>
            <a:endParaRPr lang="zh-CN" altLang="en-US" sz="2400" b="1" dirty="0">
              <a:solidFill>
                <a:srgbClr val="00B050"/>
              </a:solidFill>
              <a:latin typeface="Georgia(body)"/>
            </a:endParaRPr>
          </a:p>
        </p:txBody>
      </p:sp>
    </p:spTree>
    <p:extLst>
      <p:ext uri="{BB962C8B-B14F-4D97-AF65-F5344CB8AC3E}">
        <p14:creationId xmlns:p14="http://schemas.microsoft.com/office/powerpoint/2010/main" val="363398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B45B31-5291-4EBA-A92E-DA270C74311E}"/>
                  </a:ext>
                </a:extLst>
              </p:cNvPr>
              <p:cNvSpPr txBox="1"/>
              <p:nvPr/>
            </p:nvSpPr>
            <p:spPr>
              <a:xfrm>
                <a:off x="6096000" y="1339580"/>
                <a:ext cx="5039360" cy="117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Georgia" panose="02040502050405020303" pitchFamily="18" charset="0"/>
                  </a:rPr>
                  <a:t>Grid Finger Map Construction</a:t>
                </a:r>
                <a:endParaRPr lang="en-US" altLang="zh-CN" sz="2400" b="0" i="1" dirty="0">
                  <a:latin typeface="Georgia" panose="0204050205040502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𝑝𝑙𝑢𝑠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/20)</m:t>
                      </m:r>
                    </m:oMath>
                  </m:oMathPara>
                </a14:m>
                <a:endParaRPr lang="en-US" altLang="zh-CN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𝑅𝑆𝑆𝑉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𝑝𝑙𝑢𝑠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000" b="1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B45B31-5291-4EBA-A92E-DA270C743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39580"/>
                <a:ext cx="5039360" cy="1172629"/>
              </a:xfrm>
              <a:prstGeom prst="rect">
                <a:avLst/>
              </a:prstGeom>
              <a:blipFill>
                <a:blip r:embed="rId2"/>
                <a:stretch>
                  <a:fillRect l="-726" t="-4167" r="-726"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2138E92-443D-4900-ABB4-2D7E3A799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066" y="5691261"/>
            <a:ext cx="1780670" cy="42941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2F0FF3-2D80-49EE-A0FB-AC015AE61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Aircraft Localization with RSSI</a:t>
            </a:r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366D2-5D42-4C7F-AE45-E09112AA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23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B91897-F7E8-4476-8950-D5FA1AFEC4E9}"/>
                  </a:ext>
                </a:extLst>
              </p:cNvPr>
              <p:cNvSpPr txBox="1"/>
              <p:nvPr/>
            </p:nvSpPr>
            <p:spPr>
              <a:xfrm>
                <a:off x="6096000" y="2835320"/>
                <a:ext cx="5039360" cy="3132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Georgia" panose="02040502050405020303" pitchFamily="18" charset="0"/>
                  </a:rPr>
                  <a:t>Localization with RSSV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𝑅𝑆𝑆𝑉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𝑡𝑒𝑠𝑡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𝑅𝑆𝑆𝑉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b="1" dirty="0">
                  <a:latin typeface="Georgia" panose="02040502050405020303" pitchFamily="18" charset="0"/>
                </a:endParaRPr>
              </a:p>
              <a:p>
                <a:endParaRPr lang="en-US" altLang="zh-CN" sz="1400" dirty="0">
                  <a:latin typeface="Georgia" panose="02040502050405020303" pitchFamily="18" charset="0"/>
                </a:endParaRPr>
              </a:p>
              <a:p>
                <a:endParaRPr lang="en-US" altLang="zh-CN" sz="1400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US" altLang="zh-CN" sz="16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Georgia" panose="02040502050405020303" pitchFamily="18" charset="0"/>
                  </a:rPr>
                  <a:t> is the grid label,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sz="16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US" altLang="zh-CN" sz="16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altLang="zh-CN" sz="1600" b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Georgia" panose="02040502050405020303" pitchFamily="18" charset="0"/>
                  </a:rPr>
                  <a:t> is the number of RSSVs which belong to grid square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000" dirty="0">
                    <a:latin typeface="Georgia" panose="02040502050405020303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𝑹𝑺𝑺𝑽</m:t>
                        </m:r>
                      </m:e>
                      <m:sub>
                        <m:r>
                          <a:rPr lang="en-US" altLang="zh-CN" sz="16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US" altLang="zh-CN" sz="16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altLang="zh-CN" sz="1600" b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bSup>
                  </m:oMath>
                </a14:m>
                <a:r>
                  <a:rPr lang="en-US" altLang="zh-CN" sz="1600" dirty="0">
                    <a:latin typeface="Georgia" panose="02040502050405020303" pitchFamily="18" charset="0"/>
                  </a:rPr>
                  <a:t>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Georgia" panose="02040502050405020303" pitchFamily="18" charset="0"/>
                  </a:rPr>
                  <a:t> RSSI feature vector of the training data which locates in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1600" dirty="0">
                    <a:latin typeface="Georgia" panose="02040502050405020303" pitchFamily="18" charset="0"/>
                  </a:rPr>
                  <a:t> grid square.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B91897-F7E8-4476-8950-D5FA1AFEC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35320"/>
                <a:ext cx="5039360" cy="3132204"/>
              </a:xfrm>
              <a:prstGeom prst="rect">
                <a:avLst/>
              </a:prstGeom>
              <a:blipFill>
                <a:blip r:embed="rId4"/>
                <a:stretch>
                  <a:fillRect l="-605" t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D0D045D-376A-4796-BC87-B58C97E05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79" y="863194"/>
            <a:ext cx="4897904" cy="4854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A9DDDC-24F8-451A-8536-7CAA8FF3F12B}"/>
                  </a:ext>
                </a:extLst>
              </p:cNvPr>
              <p:cNvSpPr txBox="1"/>
              <p:nvPr/>
            </p:nvSpPr>
            <p:spPr>
              <a:xfrm>
                <a:off x="1330960" y="1831815"/>
                <a:ext cx="1341120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𝑹𝑺𝑺𝑽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A9DDDC-24F8-451A-8536-7CAA8FF3F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60" y="1831815"/>
                <a:ext cx="1341120" cy="497252"/>
              </a:xfrm>
              <a:prstGeom prst="rect">
                <a:avLst/>
              </a:prstGeom>
              <a:blipFill>
                <a:blip r:embed="rId6"/>
                <a:stretch>
                  <a:fillRect l="-909" r="-8636" b="-1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C8AA2D-52E3-4C2C-87DF-35349702447D}"/>
                  </a:ext>
                </a:extLst>
              </p:cNvPr>
              <p:cNvSpPr txBox="1"/>
              <p:nvPr/>
            </p:nvSpPr>
            <p:spPr>
              <a:xfrm>
                <a:off x="2672080" y="1831815"/>
                <a:ext cx="1341120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𝑹𝑺𝑺𝑽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C8AA2D-52E3-4C2C-87DF-353497024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080" y="1831815"/>
                <a:ext cx="1341120" cy="497252"/>
              </a:xfrm>
              <a:prstGeom prst="rect">
                <a:avLst/>
              </a:prstGeom>
              <a:blipFill>
                <a:blip r:embed="rId7"/>
                <a:stretch>
                  <a:fillRect l="-909" r="-8636" b="-1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EE2D3B-A1DC-41E4-B648-3C514D17AD22}"/>
                  </a:ext>
                </a:extLst>
              </p:cNvPr>
              <p:cNvSpPr txBox="1"/>
              <p:nvPr/>
            </p:nvSpPr>
            <p:spPr>
              <a:xfrm>
                <a:off x="4107238" y="1831815"/>
                <a:ext cx="1341120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𝑹𝑺𝑺𝑽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EE2D3B-A1DC-41E4-B648-3C514D17A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238" y="1831815"/>
                <a:ext cx="1341120" cy="497252"/>
              </a:xfrm>
              <a:prstGeom prst="rect">
                <a:avLst/>
              </a:prstGeom>
              <a:blipFill>
                <a:blip r:embed="rId8"/>
                <a:stretch>
                  <a:fillRect l="-1364" r="-9091" b="-1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1EF240-106D-43DD-8945-BF7BC4FFE4A6}"/>
                  </a:ext>
                </a:extLst>
              </p:cNvPr>
              <p:cNvSpPr txBox="1"/>
              <p:nvPr/>
            </p:nvSpPr>
            <p:spPr>
              <a:xfrm>
                <a:off x="1330960" y="3197819"/>
                <a:ext cx="1341120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𝑹𝑺𝑺𝑽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1EF240-106D-43DD-8945-BF7BC4FFE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60" y="3197819"/>
                <a:ext cx="1341120" cy="497252"/>
              </a:xfrm>
              <a:prstGeom prst="rect">
                <a:avLst/>
              </a:prstGeom>
              <a:blipFill>
                <a:blip r:embed="rId9"/>
                <a:stretch>
                  <a:fillRect l="-909" r="-8636"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9DCC8F-8CCC-4156-8BAE-0D88EE82AE9A}"/>
                  </a:ext>
                </a:extLst>
              </p:cNvPr>
              <p:cNvSpPr txBox="1"/>
              <p:nvPr/>
            </p:nvSpPr>
            <p:spPr>
              <a:xfrm>
                <a:off x="2617101" y="3212511"/>
                <a:ext cx="1341120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𝑹𝑺𝑺𝑽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9DCC8F-8CCC-4156-8BAE-0D88EE82A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101" y="3212511"/>
                <a:ext cx="1341120" cy="497252"/>
              </a:xfrm>
              <a:prstGeom prst="rect">
                <a:avLst/>
              </a:prstGeom>
              <a:blipFill>
                <a:blip r:embed="rId10"/>
                <a:stretch>
                  <a:fillRect l="-909" r="-8636" b="-1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9E640D-089C-41B0-A4A8-D28CF4F42709}"/>
                  </a:ext>
                </a:extLst>
              </p:cNvPr>
              <p:cNvSpPr txBox="1"/>
              <p:nvPr/>
            </p:nvSpPr>
            <p:spPr>
              <a:xfrm>
                <a:off x="4075839" y="3211187"/>
                <a:ext cx="1341120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𝑹𝑺𝑺𝑽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9E640D-089C-41B0-A4A8-D28CF4F42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839" y="3211187"/>
                <a:ext cx="1341120" cy="497252"/>
              </a:xfrm>
              <a:prstGeom prst="rect">
                <a:avLst/>
              </a:prstGeom>
              <a:blipFill>
                <a:blip r:embed="rId11"/>
                <a:stretch>
                  <a:fillRect l="-1364" r="-9091"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72AAE3-895E-40EE-A18A-F623647A0CEB}"/>
                  </a:ext>
                </a:extLst>
              </p:cNvPr>
              <p:cNvSpPr txBox="1"/>
              <p:nvPr/>
            </p:nvSpPr>
            <p:spPr>
              <a:xfrm>
                <a:off x="1275981" y="4593207"/>
                <a:ext cx="1341120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𝑹𝑺𝑺𝑽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72AAE3-895E-40EE-A18A-F623647A0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981" y="4593207"/>
                <a:ext cx="1341120" cy="497252"/>
              </a:xfrm>
              <a:prstGeom prst="rect">
                <a:avLst/>
              </a:prstGeom>
              <a:blipFill>
                <a:blip r:embed="rId12"/>
                <a:stretch>
                  <a:fillRect l="-909" r="-14091" b="-1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0C25A5-A848-40E9-B8A4-7ED426766AEA}"/>
                  </a:ext>
                </a:extLst>
              </p:cNvPr>
              <p:cNvSpPr txBox="1"/>
              <p:nvPr/>
            </p:nvSpPr>
            <p:spPr>
              <a:xfrm>
                <a:off x="2672080" y="4593207"/>
                <a:ext cx="1341120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𝑹𝑺𝑺𝑽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0C25A5-A848-40E9-B8A4-7ED426766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080" y="4593207"/>
                <a:ext cx="1341120" cy="497252"/>
              </a:xfrm>
              <a:prstGeom prst="rect">
                <a:avLst/>
              </a:prstGeom>
              <a:blipFill>
                <a:blip r:embed="rId13"/>
                <a:stretch>
                  <a:fillRect l="-909" r="-14091" b="-1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417C2C-C925-4854-91E3-045AFAE5C42C}"/>
                  </a:ext>
                </a:extLst>
              </p:cNvPr>
              <p:cNvSpPr txBox="1"/>
              <p:nvPr/>
            </p:nvSpPr>
            <p:spPr>
              <a:xfrm>
                <a:off x="4036780" y="4593207"/>
                <a:ext cx="1341120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𝑹𝑺𝑺𝑽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417C2C-C925-4854-91E3-045AFAE5C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780" y="4593207"/>
                <a:ext cx="1341120" cy="497252"/>
              </a:xfrm>
              <a:prstGeom prst="rect">
                <a:avLst/>
              </a:prstGeom>
              <a:blipFill>
                <a:blip r:embed="rId14"/>
                <a:stretch>
                  <a:fillRect l="-909" r="-15000" b="-1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BC5465C-E6B7-432C-80CA-0075973EEE6D}"/>
              </a:ext>
            </a:extLst>
          </p:cNvPr>
          <p:cNvGrpSpPr/>
          <p:nvPr/>
        </p:nvGrpSpPr>
        <p:grpSpPr>
          <a:xfrm>
            <a:off x="2578623" y="2649396"/>
            <a:ext cx="1590673" cy="1617005"/>
            <a:chOff x="2579372" y="2649230"/>
            <a:chExt cx="1590673" cy="161700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FAF3D03-C456-498D-A954-90B6662C0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62010" y="2762097"/>
              <a:ext cx="1508035" cy="150413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A00E462-69C8-46B3-92A2-20EB754AC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579372" y="2649230"/>
              <a:ext cx="1378538" cy="113791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99DA60-4586-4818-8380-5F7C9EDFB2C9}"/>
                  </a:ext>
                </a:extLst>
              </p:cNvPr>
              <p:cNvSpPr txBox="1"/>
              <p:nvPr/>
            </p:nvSpPr>
            <p:spPr>
              <a:xfrm>
                <a:off x="2744718" y="3626041"/>
                <a:ext cx="13411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𝑹𝑺𝑺𝑽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𝒕𝒆𝒔𝒕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99DA60-4586-4818-8380-5F7C9EDFB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718" y="3626041"/>
                <a:ext cx="1341120" cy="461665"/>
              </a:xfrm>
              <a:prstGeom prst="rect">
                <a:avLst/>
              </a:prstGeom>
              <a:blipFill>
                <a:blip r:embed="rId17"/>
                <a:stretch>
                  <a:fillRect l="-909" r="-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83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6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A737-FB85-4A1F-BA32-5EFB7EF3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Aircraft Localization with RSSI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175DBB-8A87-4EE1-8C8C-A8C5FDDC5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617" y="1351529"/>
            <a:ext cx="4366632" cy="4365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29BC11-B181-4BF8-A2BD-1991772C7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066" y="5691261"/>
            <a:ext cx="1780670" cy="429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CFEE19-F552-4C10-A842-BE216003E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266" y="5691261"/>
            <a:ext cx="3955059" cy="4294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E68918-1EE9-4690-8197-EB2E35050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639" y="3078679"/>
            <a:ext cx="1221094" cy="8594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7F0EFC-BDFA-46EB-AFEE-AA2D67CB9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79" y="863195"/>
            <a:ext cx="4884375" cy="48540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FD2784-39A4-4ABE-B117-B781647EC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A04A5-A900-40EC-B29F-CA9AE4DB08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9372" y="2649230"/>
            <a:ext cx="1378538" cy="113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5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A737-FB85-4A1F-BA32-5EFB7EF3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Aircraft Localization with RSSI</a:t>
            </a:r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853724-792C-4D04-A854-4E345AB45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32" y="5717229"/>
            <a:ext cx="3955059" cy="4294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4D1A1F-3286-4D0A-8274-ACB6AF78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505" y="5717229"/>
            <a:ext cx="1780670" cy="429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B0872D-BB02-451D-ABD2-E2405E2E7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032" y="1325563"/>
            <a:ext cx="4366632" cy="4365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E29E8C-7039-42FB-8154-4C67248A8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916" y="1325563"/>
            <a:ext cx="4366632" cy="4365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015454-7292-4D9E-8E8A-F075DDE3D05F}"/>
              </a:ext>
            </a:extLst>
          </p:cNvPr>
          <p:cNvSpPr txBox="1"/>
          <p:nvPr/>
        </p:nvSpPr>
        <p:spPr>
          <a:xfrm>
            <a:off x="1361724" y="1429808"/>
            <a:ext cx="3779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Georgia" panose="02040502050405020303" pitchFamily="18" charset="0"/>
              </a:rPr>
              <a:t>Select </a:t>
            </a:r>
            <a:r>
              <a:rPr lang="en-US" altLang="zh-CN" sz="2800" b="1" dirty="0">
                <a:solidFill>
                  <a:srgbClr val="FF0000"/>
                </a:solidFill>
                <a:latin typeface="Georgia" panose="02040502050405020303" pitchFamily="18" charset="0"/>
              </a:rPr>
              <a:t>2</a:t>
            </a:r>
            <a:r>
              <a:rPr lang="en-US" altLang="zh-CN" sz="2800" b="1" dirty="0">
                <a:latin typeface="Georgia" panose="02040502050405020303" pitchFamily="18" charset="0"/>
              </a:rPr>
              <a:t> Neighbors</a:t>
            </a:r>
            <a:endParaRPr lang="zh-CN" altLang="en-US" sz="2800" b="1" dirty="0">
              <a:latin typeface="Georgia" panose="02040502050405020303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FCE14C-1BD6-406D-823A-78B1DC49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AD9F1-F300-4AC4-963D-334A48BAB73D}"/>
              </a:ext>
            </a:extLst>
          </p:cNvPr>
          <p:cNvSpPr txBox="1"/>
          <p:nvPr/>
        </p:nvSpPr>
        <p:spPr>
          <a:xfrm>
            <a:off x="6720976" y="1429808"/>
            <a:ext cx="3779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Georgia" panose="02040502050405020303" pitchFamily="18" charset="0"/>
              </a:rPr>
              <a:t>Select </a:t>
            </a:r>
            <a:r>
              <a:rPr lang="en-US" altLang="zh-CN" sz="2800" b="1" dirty="0">
                <a:solidFill>
                  <a:srgbClr val="FF0000"/>
                </a:solidFill>
                <a:latin typeface="Georgia" panose="02040502050405020303" pitchFamily="18" charset="0"/>
              </a:rPr>
              <a:t>4</a:t>
            </a:r>
            <a:r>
              <a:rPr lang="en-US" altLang="zh-CN" sz="2800" b="1" dirty="0">
                <a:latin typeface="Georgia" panose="02040502050405020303" pitchFamily="18" charset="0"/>
              </a:rPr>
              <a:t> Neighbors</a:t>
            </a:r>
            <a:endParaRPr lang="zh-CN" altLang="en-US" sz="28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78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0D6862-AC8F-4449-8CE2-EDE62AE6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771" y="3031767"/>
            <a:ext cx="4535081" cy="3065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51004-E1D1-4197-971A-7244CC3EB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31" y="1325563"/>
            <a:ext cx="4366632" cy="4355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AA737-FB85-4A1F-BA32-5EFB7EF3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Aircraft Localization with RSSI</a:t>
            </a:r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853724-792C-4D04-A854-4E345AB45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032" y="5717229"/>
            <a:ext cx="3955059" cy="429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5E9413-06DA-42D8-ADA9-668996F465D6}"/>
                  </a:ext>
                </a:extLst>
              </p:cNvPr>
              <p:cNvSpPr txBox="1"/>
              <p:nvPr/>
            </p:nvSpPr>
            <p:spPr>
              <a:xfrm>
                <a:off x="6096000" y="1339580"/>
                <a:ext cx="5000625" cy="2072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latin typeface="Georgia" panose="02040502050405020303" pitchFamily="18" charset="0"/>
                  </a:rPr>
                  <a:t>Neighbor Selection</a:t>
                </a:r>
                <a:endParaRPr lang="en-US" altLang="zh-CN" sz="2000" b="0" i="1" dirty="0">
                  <a:latin typeface="Georgia" panose="0204050205040502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𝑆𝑜𝑟𝑡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𝑅𝑆𝑆𝑉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𝑅𝑆𝑆𝑉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b="1" dirty="0">
                  <a:latin typeface="Georgia" panose="02040502050405020303" pitchFamily="18" charset="0"/>
                </a:endParaRPr>
              </a:p>
              <a:p>
                <a:endParaRPr lang="en-US" altLang="zh-CN" sz="1600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𝑆𝑜𝑟𝑡</m:t>
                    </m:r>
                  </m:oMath>
                </a14:m>
                <a:r>
                  <a:rPr lang="en-US" altLang="zh-CN" sz="1600" dirty="0">
                    <a:latin typeface="Georgia" panose="02040502050405020303" pitchFamily="18" charset="0"/>
                  </a:rPr>
                  <a:t> means sorting the distance series in ascending order, and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Georgia" panose="02040502050405020303" pitchFamily="18" charset="0"/>
                  </a:rPr>
                  <a:t> is the derived gradient series corresponding to the distance series denoted</a:t>
                </a:r>
                <a:endParaRPr lang="en-US" altLang="zh-CN" b="1" dirty="0">
                  <a:latin typeface="Georgia" panose="02040502050405020303" pitchFamily="18" charset="0"/>
                </a:endParaRPr>
              </a:p>
              <a:p>
                <a:pPr algn="ctr"/>
                <a:endParaRPr lang="zh-CN" alt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5E9413-06DA-42D8-ADA9-668996F46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39580"/>
                <a:ext cx="5000625" cy="2072299"/>
              </a:xfrm>
              <a:prstGeom prst="rect">
                <a:avLst/>
              </a:prstGeom>
              <a:blipFill>
                <a:blip r:embed="rId5"/>
                <a:stretch>
                  <a:fillRect l="-610" t="-2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94D1A1F-3286-4D0A-8274-ACB6AF78F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505" y="5717229"/>
            <a:ext cx="1780670" cy="4294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96F924-86F7-4495-AD8E-45F8DEA2C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DF48F6-6A50-41E6-A43A-69DCB50DF290}"/>
              </a:ext>
            </a:extLst>
          </p:cNvPr>
          <p:cNvSpPr txBox="1"/>
          <p:nvPr/>
        </p:nvSpPr>
        <p:spPr>
          <a:xfrm>
            <a:off x="1361724" y="1429808"/>
            <a:ext cx="3779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Georgia" panose="02040502050405020303" pitchFamily="18" charset="0"/>
              </a:rPr>
              <a:t>Select </a:t>
            </a:r>
            <a:r>
              <a:rPr lang="en-US" altLang="zh-CN" sz="2800" b="1" dirty="0">
                <a:solidFill>
                  <a:srgbClr val="FF0000"/>
                </a:solidFill>
                <a:latin typeface="Georgia" panose="02040502050405020303" pitchFamily="18" charset="0"/>
              </a:rPr>
              <a:t>3</a:t>
            </a:r>
            <a:r>
              <a:rPr lang="en-US" altLang="zh-CN" sz="2800" b="1" dirty="0">
                <a:latin typeface="Georgia" panose="02040502050405020303" pitchFamily="18" charset="0"/>
              </a:rPr>
              <a:t> Neighbors</a:t>
            </a:r>
            <a:endParaRPr lang="zh-CN" altLang="en-US" sz="2800" b="1" dirty="0">
              <a:latin typeface="Georgia" panose="02040502050405020303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84DA1B-6276-433A-A535-FE0C16968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5376" y="1989344"/>
            <a:ext cx="1781808" cy="190687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2269E3-9F54-40C1-9AAC-F36F9410E069}"/>
              </a:ext>
            </a:extLst>
          </p:cNvPr>
          <p:cNvCxnSpPr>
            <a:cxnSpLocks/>
          </p:cNvCxnSpPr>
          <p:nvPr/>
        </p:nvCxnSpPr>
        <p:spPr>
          <a:xfrm flipH="1" flipV="1">
            <a:off x="9128902" y="3411879"/>
            <a:ext cx="1" cy="209252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75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3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A737-FB85-4A1F-BA32-5EFB7EF3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Time Stamp at Server(TSS)</a:t>
            </a:r>
            <a:endParaRPr lang="zh-CN" alt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AAECB2-69AD-4FDE-A22A-26359EC06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1958">
            <a:off x="2257893" y="1361091"/>
            <a:ext cx="1964823" cy="1781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E8AA03-7E8C-4306-972C-2F11952D9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823" y="4887125"/>
            <a:ext cx="1054293" cy="100854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1DDBA9-7F51-444E-850B-C98D59EB7369}"/>
              </a:ext>
            </a:extLst>
          </p:cNvPr>
          <p:cNvCxnSpPr>
            <a:cxnSpLocks/>
          </p:cNvCxnSpPr>
          <p:nvPr/>
        </p:nvCxnSpPr>
        <p:spPr>
          <a:xfrm flipH="1">
            <a:off x="2250849" y="2143607"/>
            <a:ext cx="1135120" cy="2930752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132882-68FB-42C8-90E8-175DA2972C67}"/>
              </a:ext>
            </a:extLst>
          </p:cNvPr>
          <p:cNvCxnSpPr>
            <a:cxnSpLocks/>
          </p:cNvCxnSpPr>
          <p:nvPr/>
        </p:nvCxnSpPr>
        <p:spPr>
          <a:xfrm>
            <a:off x="3408691" y="2143607"/>
            <a:ext cx="637533" cy="260796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94320E-B0D1-4947-98E4-A7F006543C1C}"/>
              </a:ext>
            </a:extLst>
          </p:cNvPr>
          <p:cNvCxnSpPr>
            <a:cxnSpLocks/>
          </p:cNvCxnSpPr>
          <p:nvPr/>
        </p:nvCxnSpPr>
        <p:spPr>
          <a:xfrm>
            <a:off x="3408691" y="2143607"/>
            <a:ext cx="2633143" cy="2307523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C70AE23-4348-4E63-BC0E-2DB76466A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727" y="4344005"/>
            <a:ext cx="1178292" cy="187925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421823-CFAB-40FE-B015-8AA634A6989E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833775" y="4804534"/>
            <a:ext cx="1995900" cy="2608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EAC844-D870-46AD-AF3E-445052FD8368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816133" y="5074359"/>
            <a:ext cx="4013542" cy="709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EE42FE-114F-43D5-AF98-DF6D61806D8D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62116" y="5391396"/>
            <a:ext cx="6267559" cy="0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63860DE-BF51-42EB-8999-D2139F975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998" y="4268680"/>
            <a:ext cx="1125777" cy="10769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9C5881-26C8-4031-893A-B1C3024BB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840" y="4570797"/>
            <a:ext cx="1054293" cy="100854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8532EA4-C10F-4E42-BB0D-69CE1A95462F}"/>
              </a:ext>
            </a:extLst>
          </p:cNvPr>
          <p:cNvSpPr txBox="1"/>
          <p:nvPr/>
        </p:nvSpPr>
        <p:spPr>
          <a:xfrm>
            <a:off x="8262403" y="6060571"/>
            <a:ext cx="244020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(body)"/>
              </a:rPr>
              <a:t>Center Server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Georgia(body)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EEE506-4697-480E-B872-BC73EC6F7D3D}"/>
              </a:ext>
            </a:extLst>
          </p:cNvPr>
          <p:cNvSpPr txBox="1"/>
          <p:nvPr/>
        </p:nvSpPr>
        <p:spPr>
          <a:xfrm>
            <a:off x="2562116" y="3491636"/>
            <a:ext cx="2947427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latin typeface="Georgia(body)"/>
              </a:rPr>
              <a:t>Propagation Time</a:t>
            </a:r>
            <a:endParaRPr lang="zh-CN" altLang="en-US" sz="2200" b="1" dirty="0">
              <a:latin typeface="Georgia(body)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FB8AB6-1554-4A34-B389-1DE13AACFB91}"/>
              </a:ext>
            </a:extLst>
          </p:cNvPr>
          <p:cNvSpPr txBox="1"/>
          <p:nvPr/>
        </p:nvSpPr>
        <p:spPr>
          <a:xfrm>
            <a:off x="5169282" y="5547353"/>
            <a:ext cx="2532668" cy="4308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latin typeface="Georgia(body)"/>
              </a:rPr>
              <a:t>Internet Delay</a:t>
            </a:r>
            <a:endParaRPr lang="zh-CN" altLang="en-US" sz="2200" b="1" dirty="0">
              <a:latin typeface="Georgia(body)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67E66D-36E2-4099-B862-817248853AFE}"/>
              </a:ext>
            </a:extLst>
          </p:cNvPr>
          <p:cNvSpPr txBox="1"/>
          <p:nvPr/>
        </p:nvSpPr>
        <p:spPr>
          <a:xfrm>
            <a:off x="8418923" y="3564960"/>
            <a:ext cx="1995900" cy="76944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latin typeface="Georgia(body)"/>
              </a:rPr>
              <a:t>Time Stamp </a:t>
            </a:r>
          </a:p>
          <a:p>
            <a:pPr algn="ctr"/>
            <a:r>
              <a:rPr lang="en-US" altLang="zh-CN" sz="2200" b="1" dirty="0">
                <a:latin typeface="Georgia(body)"/>
              </a:rPr>
              <a:t>at Server</a:t>
            </a:r>
            <a:endParaRPr lang="zh-CN" altLang="en-US" sz="2200" b="1" dirty="0">
              <a:latin typeface="Georgia(body)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CE5BA0F-AEAB-492D-989F-82AB2DD536F3}"/>
              </a:ext>
            </a:extLst>
          </p:cNvPr>
          <p:cNvSpPr txBox="1"/>
          <p:nvPr/>
        </p:nvSpPr>
        <p:spPr>
          <a:xfrm>
            <a:off x="1037019" y="5888829"/>
            <a:ext cx="1995900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eorgia(body)"/>
              </a:rPr>
              <a:t>Time Stamp </a:t>
            </a:r>
          </a:p>
          <a:p>
            <a:pPr algn="ctr"/>
            <a:r>
              <a:rPr lang="en-US" altLang="zh-CN" b="1" dirty="0">
                <a:latin typeface="Georgia(body)"/>
              </a:rPr>
              <a:t>at Sensor</a:t>
            </a:r>
            <a:endParaRPr lang="zh-CN" altLang="en-US" b="1" dirty="0">
              <a:latin typeface="Georgia(body)"/>
            </a:endParaRP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4FC1BF7C-E90C-436F-B4C3-A1A58CD2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27</a:t>
            </a:fld>
            <a:endParaRPr lang="zh-CN" alt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34EBC8-B075-4A9C-8765-CF2DF1A1C873}"/>
              </a:ext>
            </a:extLst>
          </p:cNvPr>
          <p:cNvGrpSpPr/>
          <p:nvPr/>
        </p:nvGrpSpPr>
        <p:grpSpPr>
          <a:xfrm>
            <a:off x="7701950" y="1262705"/>
            <a:ext cx="3112118" cy="2365113"/>
            <a:chOff x="7921496" y="3607036"/>
            <a:chExt cx="2470574" cy="23811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3019ED-11E9-414A-B812-15CE3F75A367}"/>
                </a:ext>
              </a:extLst>
            </p:cNvPr>
            <p:cNvSpPr txBox="1"/>
            <p:nvPr/>
          </p:nvSpPr>
          <p:spPr>
            <a:xfrm>
              <a:off x="8165695" y="5229036"/>
              <a:ext cx="1937174" cy="759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Georgia(body)"/>
                </a:rPr>
                <a:t>GPS-Probe</a:t>
              </a:r>
              <a:endParaRPr lang="zh-CN" altLang="en-US" sz="2400" b="1" dirty="0">
                <a:latin typeface="Georgia(body)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D48E9B4-10DA-46E5-A3C7-E8BE29C15CD8}"/>
                </a:ext>
              </a:extLst>
            </p:cNvPr>
            <p:cNvSpPr/>
            <p:nvPr/>
          </p:nvSpPr>
          <p:spPr>
            <a:xfrm>
              <a:off x="7921496" y="3607036"/>
              <a:ext cx="2470574" cy="213055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38100">
                  <a:solidFill>
                    <a:schemeClr val="tx1"/>
                  </a:solidFill>
                  <a:prstDash val="dash"/>
                </a:ln>
                <a:noFill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B00131C-F054-4B80-B4AC-0069D0C08459}"/>
                </a:ext>
              </a:extLst>
            </p:cNvPr>
            <p:cNvSpPr txBox="1"/>
            <p:nvPr/>
          </p:nvSpPr>
          <p:spPr>
            <a:xfrm>
              <a:off x="8021912" y="3703866"/>
              <a:ext cx="2269742" cy="1394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C00000"/>
                  </a:solidFill>
                  <a:latin typeface="Georgia(body)"/>
                </a:rPr>
                <a:t>TSS doesn’t need to be  synchronized!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413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55" grpId="0" animBg="1"/>
      <p:bldP spid="56" grpId="0" animBg="1"/>
      <p:bldP spid="5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A737-FB85-4A1F-BA32-5EFB7EF3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Aircraft Localization with TSS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77CA5-880C-4B74-8178-F4167C5FB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1958">
            <a:off x="2257893" y="1361091"/>
            <a:ext cx="1964823" cy="1781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D6CD81-A6CC-42DD-AAC0-6CBE3555C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823" y="4887125"/>
            <a:ext cx="1054293" cy="1008542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E71F76-6685-4ED1-AB44-31F96F49E1B6}"/>
              </a:ext>
            </a:extLst>
          </p:cNvPr>
          <p:cNvCxnSpPr>
            <a:cxnSpLocks/>
          </p:cNvCxnSpPr>
          <p:nvPr/>
        </p:nvCxnSpPr>
        <p:spPr>
          <a:xfrm flipH="1">
            <a:off x="2250849" y="2143607"/>
            <a:ext cx="1135120" cy="2930752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B2D638-F7FE-43B1-836F-A52EDCAD90F0}"/>
              </a:ext>
            </a:extLst>
          </p:cNvPr>
          <p:cNvCxnSpPr>
            <a:cxnSpLocks/>
          </p:cNvCxnSpPr>
          <p:nvPr/>
        </p:nvCxnSpPr>
        <p:spPr>
          <a:xfrm>
            <a:off x="3408691" y="2143607"/>
            <a:ext cx="637533" cy="2607962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97408E-0DC8-4C1B-A2DA-C3DFA288185D}"/>
              </a:ext>
            </a:extLst>
          </p:cNvPr>
          <p:cNvCxnSpPr>
            <a:cxnSpLocks/>
          </p:cNvCxnSpPr>
          <p:nvPr/>
        </p:nvCxnSpPr>
        <p:spPr>
          <a:xfrm>
            <a:off x="3408691" y="2143607"/>
            <a:ext cx="2633143" cy="2307523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E4D7DD1-878E-42B3-90EC-5A0989AF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998" y="4268680"/>
            <a:ext cx="1125777" cy="1076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BF88BF-CE05-4C40-A8EB-EF057A883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840" y="4570797"/>
            <a:ext cx="1054293" cy="100854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C5736D-80E4-40D6-A080-FF870F56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9555F4-6CD8-4576-A9AD-648EB783D424}"/>
              </a:ext>
            </a:extLst>
          </p:cNvPr>
          <p:cNvSpPr txBox="1"/>
          <p:nvPr/>
        </p:nvSpPr>
        <p:spPr>
          <a:xfrm>
            <a:off x="1422375" y="5883539"/>
            <a:ext cx="122518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chemeClr val="accent1">
                    <a:lumMod val="75000"/>
                  </a:schemeClr>
                </a:solidFill>
                <a:latin typeface="Georgia(body)"/>
              </a:rPr>
              <a:t>TSS1</a:t>
            </a:r>
            <a:endParaRPr lang="zh-CN" altLang="en-US" sz="2200" b="1" dirty="0">
              <a:solidFill>
                <a:schemeClr val="accent1">
                  <a:lumMod val="75000"/>
                </a:schemeClr>
              </a:solidFill>
              <a:latin typeface="Georgia(body)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1E914-67C6-4E40-B462-F1FF9F0C3D32}"/>
              </a:ext>
            </a:extLst>
          </p:cNvPr>
          <p:cNvSpPr txBox="1"/>
          <p:nvPr/>
        </p:nvSpPr>
        <p:spPr>
          <a:xfrm>
            <a:off x="3676392" y="5568159"/>
            <a:ext cx="122518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FF0000"/>
                </a:solidFill>
                <a:latin typeface="Georgia(body)"/>
              </a:rPr>
              <a:t>TSS2</a:t>
            </a:r>
            <a:endParaRPr lang="zh-CN" altLang="en-US" sz="2200" b="1" dirty="0">
              <a:solidFill>
                <a:srgbClr val="FF0000"/>
              </a:solidFill>
              <a:latin typeface="Georgia(body)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C5807-EA9B-4AE6-A695-2D027F9D98D4}"/>
              </a:ext>
            </a:extLst>
          </p:cNvPr>
          <p:cNvSpPr txBox="1"/>
          <p:nvPr/>
        </p:nvSpPr>
        <p:spPr>
          <a:xfrm>
            <a:off x="5658292" y="5323110"/>
            <a:ext cx="122518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00B050"/>
                </a:solidFill>
                <a:latin typeface="Georgia(body)"/>
              </a:rPr>
              <a:t>TSS3</a:t>
            </a:r>
            <a:endParaRPr lang="zh-CN" altLang="en-US" sz="2200" b="1" dirty="0">
              <a:solidFill>
                <a:srgbClr val="00B050"/>
              </a:solidFill>
              <a:latin typeface="Georgia(body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4F4D31-F3DB-4412-8280-C2D6B5CAA130}"/>
              </a:ext>
            </a:extLst>
          </p:cNvPr>
          <p:cNvSpPr txBox="1"/>
          <p:nvPr/>
        </p:nvSpPr>
        <p:spPr>
          <a:xfrm>
            <a:off x="6798547" y="1339580"/>
            <a:ext cx="4298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6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D360FF-07AB-42D8-802B-E2790BFBE6A4}"/>
                  </a:ext>
                </a:extLst>
              </p:cNvPr>
              <p:cNvSpPr txBox="1"/>
              <p:nvPr/>
            </p:nvSpPr>
            <p:spPr>
              <a:xfrm>
                <a:off x="6798547" y="1339580"/>
                <a:ext cx="4298078" cy="1539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latin typeface="Georgia" panose="02040502050405020303" pitchFamily="18" charset="0"/>
                  </a:rPr>
                  <a:t>Localization with TSS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𝐷𝑖𝑠𝑡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𝐷𝑖𝑠𝑡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𝑇𝑆𝑆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𝑇𝑆𝑆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𝐷𝑖𝑠𝑡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𝐷𝑖𝑠𝑡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𝑇𝑆𝑆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𝑇𝑆𝑆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𝐷𝑖𝑠𝑡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𝐷𝑖𝑠𝑡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𝑇𝑆𝑆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𝑇𝑆𝑆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D360FF-07AB-42D8-802B-E2790BFB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547" y="1339580"/>
                <a:ext cx="4298078" cy="1539780"/>
              </a:xfrm>
              <a:prstGeom prst="rect">
                <a:avLst/>
              </a:prstGeom>
              <a:blipFill>
                <a:blip r:embed="rId4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F6578CA-C679-44C6-9648-3799B45A0E28}"/>
              </a:ext>
            </a:extLst>
          </p:cNvPr>
          <p:cNvSpPr txBox="1"/>
          <p:nvPr/>
        </p:nvSpPr>
        <p:spPr>
          <a:xfrm>
            <a:off x="1886907" y="4141108"/>
            <a:ext cx="122518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chemeClr val="accent1">
                    <a:lumMod val="75000"/>
                  </a:schemeClr>
                </a:solidFill>
                <a:latin typeface="Georgia(body)"/>
              </a:rPr>
              <a:t>Dist1</a:t>
            </a:r>
            <a:endParaRPr lang="zh-CN" altLang="en-US" sz="2200" b="1" dirty="0">
              <a:solidFill>
                <a:schemeClr val="accent1">
                  <a:lumMod val="75000"/>
                </a:schemeClr>
              </a:solidFill>
              <a:latin typeface="Georgia(body)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8F080-E007-4B14-AE09-556B2790C216}"/>
              </a:ext>
            </a:extLst>
          </p:cNvPr>
          <p:cNvSpPr txBox="1"/>
          <p:nvPr/>
        </p:nvSpPr>
        <p:spPr>
          <a:xfrm>
            <a:off x="3276650" y="3732880"/>
            <a:ext cx="122518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FF0000"/>
                </a:solidFill>
                <a:latin typeface="Georgia(body)"/>
              </a:rPr>
              <a:t>Dist2</a:t>
            </a:r>
            <a:endParaRPr lang="zh-CN" altLang="en-US" sz="2200" b="1" dirty="0">
              <a:solidFill>
                <a:srgbClr val="FF0000"/>
              </a:solidFill>
              <a:latin typeface="Georgia(body)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2C95BB-AADB-4E87-A866-D9DC17C348D7}"/>
              </a:ext>
            </a:extLst>
          </p:cNvPr>
          <p:cNvSpPr txBox="1"/>
          <p:nvPr/>
        </p:nvSpPr>
        <p:spPr>
          <a:xfrm>
            <a:off x="4584079" y="3483767"/>
            <a:ext cx="122518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00B050"/>
                </a:solidFill>
                <a:latin typeface="Georgia(body)"/>
              </a:rPr>
              <a:t>Dist3</a:t>
            </a:r>
            <a:endParaRPr lang="zh-CN" altLang="en-US" sz="2200" b="1" dirty="0">
              <a:solidFill>
                <a:srgbClr val="00B050"/>
              </a:solidFill>
              <a:latin typeface="Georgia(body)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CED177CF-9C03-477B-8E13-B6D646B91356}"/>
              </a:ext>
            </a:extLst>
          </p:cNvPr>
          <p:cNvSpPr/>
          <p:nvPr/>
        </p:nvSpPr>
        <p:spPr>
          <a:xfrm rot="20478140">
            <a:off x="-167709" y="1743874"/>
            <a:ext cx="5008236" cy="5772907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A9A048C3-CCE1-4B62-9BEB-6512FDEBA90F}"/>
              </a:ext>
            </a:extLst>
          </p:cNvPr>
          <p:cNvSpPr/>
          <p:nvPr/>
        </p:nvSpPr>
        <p:spPr>
          <a:xfrm rot="16857620">
            <a:off x="2561257" y="1321282"/>
            <a:ext cx="5008236" cy="5772907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ADE6A868-668A-4F52-B3CD-AA0FEEC392A3}"/>
              </a:ext>
            </a:extLst>
          </p:cNvPr>
          <p:cNvSpPr/>
          <p:nvPr/>
        </p:nvSpPr>
        <p:spPr>
          <a:xfrm rot="14814919">
            <a:off x="3243651" y="424535"/>
            <a:ext cx="5008236" cy="5772907"/>
          </a:xfrm>
          <a:prstGeom prst="arc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62D873-A092-4A56-9D9D-087369BA43F3}"/>
              </a:ext>
            </a:extLst>
          </p:cNvPr>
          <p:cNvGrpSpPr/>
          <p:nvPr/>
        </p:nvGrpSpPr>
        <p:grpSpPr>
          <a:xfrm>
            <a:off x="7387095" y="3157267"/>
            <a:ext cx="3112118" cy="2952395"/>
            <a:chOff x="7909560" y="3429000"/>
            <a:chExt cx="2470574" cy="255922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FB33B0-074F-4527-AE5E-677C662A21BD}"/>
                </a:ext>
              </a:extLst>
            </p:cNvPr>
            <p:cNvSpPr txBox="1"/>
            <p:nvPr/>
          </p:nvSpPr>
          <p:spPr>
            <a:xfrm>
              <a:off x="8165695" y="5229036"/>
              <a:ext cx="1937174" cy="759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Georgia(body)"/>
                </a:rPr>
                <a:t>GPS-Probe</a:t>
              </a:r>
              <a:endParaRPr lang="zh-CN" altLang="en-US" sz="2400" b="1" dirty="0">
                <a:latin typeface="Georgia(body)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1A9DA4E-BBCF-417B-B1EE-5A35D35FB1E8}"/>
                </a:ext>
              </a:extLst>
            </p:cNvPr>
            <p:cNvSpPr/>
            <p:nvPr/>
          </p:nvSpPr>
          <p:spPr>
            <a:xfrm>
              <a:off x="7909560" y="3429000"/>
              <a:ext cx="2470574" cy="234056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38100">
                  <a:solidFill>
                    <a:schemeClr val="tx1"/>
                  </a:solidFill>
                  <a:prstDash val="dash"/>
                </a:ln>
                <a:noFill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F85FD5-B4A2-4738-9331-3928209A6BAA}"/>
                </a:ext>
              </a:extLst>
            </p:cNvPr>
            <p:cNvSpPr txBox="1"/>
            <p:nvPr/>
          </p:nvSpPr>
          <p:spPr>
            <a:xfrm>
              <a:off x="8021912" y="3703866"/>
              <a:ext cx="2269742" cy="1102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C00000"/>
                  </a:solidFill>
                  <a:latin typeface="Georgia(body)"/>
                </a:rPr>
                <a:t>3 TSS values can locate an aircraft.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322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/>
      <p:bldP spid="16" grpId="0" animBg="1"/>
      <p:bldP spid="18" grpId="0" animBg="1"/>
      <p:bldP spid="19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0D045D-376A-4796-BC87-B58C97E05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9" y="863194"/>
            <a:ext cx="4897904" cy="4854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B45B31-5291-4EBA-A92E-DA270C74311E}"/>
                  </a:ext>
                </a:extLst>
              </p:cNvPr>
              <p:cNvSpPr txBox="1"/>
              <p:nvPr/>
            </p:nvSpPr>
            <p:spPr>
              <a:xfrm>
                <a:off x="6096000" y="1339580"/>
                <a:ext cx="5039360" cy="1506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Georgia" panose="02040502050405020303" pitchFamily="18" charset="0"/>
                  </a:rPr>
                  <a:t>Grid Finger Map Construction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𝑇𝑆𝑆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1,2,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1,2⋯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∈[1,2⋯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𝑇𝑆𝑆𝑉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𝑇𝑆𝑆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𝑇𝑆𝑆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B45B31-5291-4EBA-A92E-DA270C743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39580"/>
                <a:ext cx="5039360" cy="1506118"/>
              </a:xfrm>
              <a:prstGeom prst="rect">
                <a:avLst/>
              </a:prstGeom>
              <a:blipFill>
                <a:blip r:embed="rId3"/>
                <a:stretch>
                  <a:fillRect l="-726" t="-3239" r="-726" b="-2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2138E92-443D-4900-ABB4-2D7E3A799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066" y="5691261"/>
            <a:ext cx="1780670" cy="42941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2F0FF3-2D80-49EE-A0FB-AC015AE61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Aircraft Localization with RSSI</a:t>
            </a:r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366D2-5D42-4C7F-AE45-E09112AA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29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B91897-F7E8-4476-8950-D5FA1AFEC4E9}"/>
                  </a:ext>
                </a:extLst>
              </p:cNvPr>
              <p:cNvSpPr txBox="1"/>
              <p:nvPr/>
            </p:nvSpPr>
            <p:spPr>
              <a:xfrm>
                <a:off x="6096000" y="2835320"/>
                <a:ext cx="5039360" cy="3741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Georgia" panose="02040502050405020303" pitchFamily="18" charset="0"/>
                  </a:rPr>
                  <a:t>Localization with TSSV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𝑇𝑆𝑆𝑉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𝑡𝑒𝑠𝑡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𝑇𝑆𝑆𝑉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2400" b="1" dirty="0">
                  <a:latin typeface="Georgia" panose="02040502050405020303" pitchFamily="18" charset="0"/>
                </a:endParaRPr>
              </a:p>
              <a:p>
                <a:endParaRPr lang="en-US" altLang="zh-CN" sz="1600" dirty="0">
                  <a:latin typeface="Georgia" panose="02040502050405020303" pitchFamily="18" charset="0"/>
                </a:endParaRPr>
              </a:p>
              <a:p>
                <a:endParaRPr lang="en-US" altLang="zh-CN" sz="1600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Georgia" panose="02040502050405020303" pitchFamily="18" charset="0"/>
                  </a:rPr>
                  <a:t>is the difference value of TSS obtained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Georgia" panose="02040502050405020303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Georgia" panose="02040502050405020303" pitchFamily="18" charset="0"/>
                  </a:rPr>
                  <a:t> sensors,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altLang="zh-CN" sz="1600" dirty="0">
                    <a:latin typeface="Georgia" panose="02040502050405020303" pitchFamily="18" charset="0"/>
                  </a:rPr>
                  <a:t> is the total number of the </a:t>
                </a:r>
                <a:r>
                  <a:rPr lang="en-US" altLang="zh-CN" sz="1600" dirty="0" err="1">
                    <a:latin typeface="Georgia" panose="02040502050405020303" pitchFamily="18" charset="0"/>
                  </a:rPr>
                  <a:t>Opensky</a:t>
                </a:r>
                <a:r>
                  <a:rPr lang="en-US" altLang="zh-CN" sz="1600" dirty="0">
                    <a:latin typeface="Georgia" panose="02040502050405020303" pitchFamily="18" charset="0"/>
                  </a:rPr>
                  <a:t> sensors and 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altLang="zh-CN" sz="1600" dirty="0">
                    <a:latin typeface="Georgia" panose="02040502050405020303" pitchFamily="18" charset="0"/>
                  </a:rPr>
                  <a:t> is the number of sensors receiving the ATC messages,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1">
                            <a:latin typeface="Cambria Math" panose="02040503050406030204" pitchFamily="18" charset="0"/>
                          </a:rPr>
                          <m:t>𝐓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𝑺𝑺𝑽</m:t>
                        </m:r>
                      </m:e>
                      <m:sub>
                        <m:r>
                          <a:rPr lang="en-US" altLang="zh-CN" sz="16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US" altLang="zh-CN" sz="16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altLang="zh-CN" sz="1600" b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bSup>
                  </m:oMath>
                </a14:m>
                <a:r>
                  <a:rPr lang="en-US" altLang="zh-CN" sz="1600" dirty="0">
                    <a:latin typeface="Georgia" panose="02040502050405020303" pitchFamily="18" charset="0"/>
                  </a:rPr>
                  <a:t>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60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Georgia" panose="02040502050405020303" pitchFamily="18" charset="0"/>
                  </a:rPr>
                  <a:t> TSSI feature vector of the training data which locates in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en-US" altLang="zh-CN" sz="16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altLang="zh-CN" sz="1600" b="1" dirty="0">
                    <a:latin typeface="Georgia" panose="02040502050405020303" pitchFamily="18" charset="0"/>
                  </a:rPr>
                  <a:t> </a:t>
                </a:r>
                <a:r>
                  <a:rPr lang="en-US" altLang="zh-CN" sz="1600" dirty="0">
                    <a:latin typeface="Georgia" panose="02040502050405020303" pitchFamily="18" charset="0"/>
                  </a:rPr>
                  <a:t>grid square.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B91897-F7E8-4476-8950-D5FA1AFEC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835320"/>
                <a:ext cx="5039360" cy="3741345"/>
              </a:xfrm>
              <a:prstGeom prst="rect">
                <a:avLst/>
              </a:prstGeom>
              <a:blipFill>
                <a:blip r:embed="rId5"/>
                <a:stretch>
                  <a:fillRect l="-605" t="-1303" r="-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A9DDDC-24F8-451A-8536-7CAA8FF3F12B}"/>
                  </a:ext>
                </a:extLst>
              </p:cNvPr>
              <p:cNvSpPr txBox="1"/>
              <p:nvPr/>
            </p:nvSpPr>
            <p:spPr>
              <a:xfrm>
                <a:off x="1330960" y="1831815"/>
                <a:ext cx="1341120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𝑺𝑺𝑽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A9DDDC-24F8-451A-8536-7CAA8FF3F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60" y="1831815"/>
                <a:ext cx="1341120" cy="497252"/>
              </a:xfrm>
              <a:prstGeom prst="rect">
                <a:avLst/>
              </a:prstGeom>
              <a:blipFill>
                <a:blip r:embed="rId6"/>
                <a:stretch>
                  <a:fillRect l="-909" r="-7273" b="-1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C8AA2D-52E3-4C2C-87DF-35349702447D}"/>
                  </a:ext>
                </a:extLst>
              </p:cNvPr>
              <p:cNvSpPr txBox="1"/>
              <p:nvPr/>
            </p:nvSpPr>
            <p:spPr>
              <a:xfrm>
                <a:off x="2672080" y="1831815"/>
                <a:ext cx="1341120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𝑺𝑺𝑽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C8AA2D-52E3-4C2C-87DF-353497024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080" y="1831815"/>
                <a:ext cx="1341120" cy="497252"/>
              </a:xfrm>
              <a:prstGeom prst="rect">
                <a:avLst/>
              </a:prstGeom>
              <a:blipFill>
                <a:blip r:embed="rId7"/>
                <a:stretch>
                  <a:fillRect l="-909" r="-7273" b="-1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EE2D3B-A1DC-41E4-B648-3C514D17AD22}"/>
                  </a:ext>
                </a:extLst>
              </p:cNvPr>
              <p:cNvSpPr txBox="1"/>
              <p:nvPr/>
            </p:nvSpPr>
            <p:spPr>
              <a:xfrm>
                <a:off x="4107238" y="1831815"/>
                <a:ext cx="1341120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𝑺𝑺𝑽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EE2D3B-A1DC-41E4-B648-3C514D17A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238" y="1831815"/>
                <a:ext cx="1341120" cy="497252"/>
              </a:xfrm>
              <a:prstGeom prst="rect">
                <a:avLst/>
              </a:prstGeom>
              <a:blipFill>
                <a:blip r:embed="rId8"/>
                <a:stretch>
                  <a:fillRect l="-1364" r="-7727" b="-1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1EF240-106D-43DD-8945-BF7BC4FFE4A6}"/>
                  </a:ext>
                </a:extLst>
              </p:cNvPr>
              <p:cNvSpPr txBox="1"/>
              <p:nvPr/>
            </p:nvSpPr>
            <p:spPr>
              <a:xfrm>
                <a:off x="1330960" y="3197819"/>
                <a:ext cx="1341120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𝑺𝑺𝑽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1EF240-106D-43DD-8945-BF7BC4FFE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60" y="3197819"/>
                <a:ext cx="1341120" cy="497252"/>
              </a:xfrm>
              <a:prstGeom prst="rect">
                <a:avLst/>
              </a:prstGeom>
              <a:blipFill>
                <a:blip r:embed="rId9"/>
                <a:stretch>
                  <a:fillRect l="-909" r="-7273"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9DCC8F-8CCC-4156-8BAE-0D88EE82AE9A}"/>
                  </a:ext>
                </a:extLst>
              </p:cNvPr>
              <p:cNvSpPr txBox="1"/>
              <p:nvPr/>
            </p:nvSpPr>
            <p:spPr>
              <a:xfrm>
                <a:off x="2617101" y="3212511"/>
                <a:ext cx="1341120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𝑺𝑺𝑽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9DCC8F-8CCC-4156-8BAE-0D88EE82A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101" y="3212511"/>
                <a:ext cx="1341120" cy="497252"/>
              </a:xfrm>
              <a:prstGeom prst="rect">
                <a:avLst/>
              </a:prstGeom>
              <a:blipFill>
                <a:blip r:embed="rId10"/>
                <a:stretch>
                  <a:fillRect l="-909" r="-7273" b="-1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9E640D-089C-41B0-A4A8-D28CF4F42709}"/>
                  </a:ext>
                </a:extLst>
              </p:cNvPr>
              <p:cNvSpPr txBox="1"/>
              <p:nvPr/>
            </p:nvSpPr>
            <p:spPr>
              <a:xfrm>
                <a:off x="4075839" y="3211187"/>
                <a:ext cx="1341120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𝑺𝑺𝑽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9E640D-089C-41B0-A4A8-D28CF4F42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839" y="3211187"/>
                <a:ext cx="1341120" cy="497252"/>
              </a:xfrm>
              <a:prstGeom prst="rect">
                <a:avLst/>
              </a:prstGeom>
              <a:blipFill>
                <a:blip r:embed="rId11"/>
                <a:stretch>
                  <a:fillRect l="-1364" r="-7727"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72AAE3-895E-40EE-A18A-F623647A0CEB}"/>
                  </a:ext>
                </a:extLst>
              </p:cNvPr>
              <p:cNvSpPr txBox="1"/>
              <p:nvPr/>
            </p:nvSpPr>
            <p:spPr>
              <a:xfrm>
                <a:off x="1275981" y="4593207"/>
                <a:ext cx="1341120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𝑺𝑺𝑽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72AAE3-895E-40EE-A18A-F623647A0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981" y="4593207"/>
                <a:ext cx="1341120" cy="497252"/>
              </a:xfrm>
              <a:prstGeom prst="rect">
                <a:avLst/>
              </a:prstGeom>
              <a:blipFill>
                <a:blip r:embed="rId12"/>
                <a:stretch>
                  <a:fillRect l="-909" r="-12727" b="-1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0C25A5-A848-40E9-B8A4-7ED426766AEA}"/>
                  </a:ext>
                </a:extLst>
              </p:cNvPr>
              <p:cNvSpPr txBox="1"/>
              <p:nvPr/>
            </p:nvSpPr>
            <p:spPr>
              <a:xfrm>
                <a:off x="2672080" y="4593207"/>
                <a:ext cx="1341120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𝑺𝑺𝑽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0C25A5-A848-40E9-B8A4-7ED426766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080" y="4593207"/>
                <a:ext cx="1341120" cy="497252"/>
              </a:xfrm>
              <a:prstGeom prst="rect">
                <a:avLst/>
              </a:prstGeom>
              <a:blipFill>
                <a:blip r:embed="rId13"/>
                <a:stretch>
                  <a:fillRect l="-909" r="-12727" b="-1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417C2C-C925-4854-91E3-045AFAE5C42C}"/>
                  </a:ext>
                </a:extLst>
              </p:cNvPr>
              <p:cNvSpPr txBox="1"/>
              <p:nvPr/>
            </p:nvSpPr>
            <p:spPr>
              <a:xfrm>
                <a:off x="4036780" y="4593207"/>
                <a:ext cx="1341120" cy="49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zh-CN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𝑺𝑺𝑽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417C2C-C925-4854-91E3-045AFAE5C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780" y="4593207"/>
                <a:ext cx="1341120" cy="497252"/>
              </a:xfrm>
              <a:prstGeom prst="rect">
                <a:avLst/>
              </a:prstGeom>
              <a:blipFill>
                <a:blip r:embed="rId14"/>
                <a:stretch>
                  <a:fillRect l="-909" r="-13636" b="-1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BC5465C-E6B7-432C-80CA-0075973EEE6D}"/>
              </a:ext>
            </a:extLst>
          </p:cNvPr>
          <p:cNvGrpSpPr/>
          <p:nvPr/>
        </p:nvGrpSpPr>
        <p:grpSpPr>
          <a:xfrm>
            <a:off x="2578623" y="2649396"/>
            <a:ext cx="1590673" cy="1617005"/>
            <a:chOff x="2579372" y="2649230"/>
            <a:chExt cx="1590673" cy="161700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FAF3D03-C456-498D-A954-90B6662C0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62010" y="2762097"/>
              <a:ext cx="1508035" cy="150413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A00E462-69C8-46B3-92A2-20EB754AC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579372" y="2649230"/>
              <a:ext cx="1378538" cy="113791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99DA60-4586-4818-8380-5F7C9EDFB2C9}"/>
                  </a:ext>
                </a:extLst>
              </p:cNvPr>
              <p:cNvSpPr txBox="1"/>
              <p:nvPr/>
            </p:nvSpPr>
            <p:spPr>
              <a:xfrm>
                <a:off x="2744718" y="3565188"/>
                <a:ext cx="13411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𝑹𝑺𝑺𝑽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𝒕𝒆𝒔𝒕</m:t>
                          </m:r>
                        </m:sub>
                      </m:sSub>
                    </m:oMath>
                  </m:oMathPara>
                </a14:m>
                <a:endParaRPr lang="zh-CN" altLang="en-US" sz="2400" b="1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99DA60-4586-4818-8380-5F7C9EDFB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718" y="3565188"/>
                <a:ext cx="1341120" cy="461665"/>
              </a:xfrm>
              <a:prstGeom prst="rect">
                <a:avLst/>
              </a:prstGeom>
              <a:blipFill>
                <a:blip r:embed="rId17"/>
                <a:stretch>
                  <a:fillRect l="-909" r="-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74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6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6B7B7-A9E8-4AE4-9D01-4B27B80D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GPS/GNSS Spoofing Attacks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C6887E-2841-4B43-95FF-027BA09FEB95}"/>
              </a:ext>
            </a:extLst>
          </p:cNvPr>
          <p:cNvSpPr txBox="1"/>
          <p:nvPr/>
        </p:nvSpPr>
        <p:spPr>
          <a:xfrm>
            <a:off x="2073265" y="5167735"/>
            <a:ext cx="32873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latin typeface="Georgia(body)"/>
              </a:rPr>
              <a:t>GPS </a:t>
            </a:r>
            <a:r>
              <a:rPr lang="en-US" altLang="zh-CN" sz="2200" b="1" dirty="0" err="1">
                <a:latin typeface="Georgia(body)"/>
              </a:rPr>
              <a:t>Spoofer</a:t>
            </a:r>
            <a:endParaRPr lang="zh-CN" altLang="en-US" sz="2200" b="1" dirty="0">
              <a:latin typeface="Georgia(body)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6C3C681-E65B-4095-AAC0-C14FA575054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1872898" y="4498876"/>
            <a:ext cx="1121461" cy="1092933"/>
          </a:xfrm>
          <a:prstGeom prst="rect">
            <a:avLst/>
          </a:prstGeom>
          <a:scene3d>
            <a:camera prst="orthographicFront">
              <a:rot lat="21597671" lon="10800000" rev="52075"/>
            </a:camera>
            <a:lightRig rig="threePt" dir="t"/>
          </a:scene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264395-52FE-40FF-A838-87F932C39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01958">
            <a:off x="4634663" y="2706880"/>
            <a:ext cx="1302403" cy="123426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8AF62CB-1B93-4C5D-AA69-E0F89B36FD0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40000"/>
          </a:blip>
          <a:stretch>
            <a:fillRect/>
          </a:stretch>
        </p:blipFill>
        <p:spPr>
          <a:xfrm rot="21301958">
            <a:off x="3022547" y="2708694"/>
            <a:ext cx="1302403" cy="12342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8960150-3258-40EE-B690-EADC83286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6223" y="1188558"/>
            <a:ext cx="1037061" cy="101068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5F54DFE-822E-4624-BBB6-B3A7531A2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88678">
            <a:off x="4021989" y="949325"/>
            <a:ext cx="1037061" cy="1010681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CA43606-8845-487A-93C7-CBC862E9AC1C}"/>
              </a:ext>
            </a:extLst>
          </p:cNvPr>
          <p:cNvCxnSpPr>
            <a:cxnSpLocks/>
          </p:cNvCxnSpPr>
          <p:nvPr/>
        </p:nvCxnSpPr>
        <p:spPr>
          <a:xfrm>
            <a:off x="2617035" y="1945399"/>
            <a:ext cx="1132494" cy="128925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643A750-DF46-4177-A2C4-67056714805C}"/>
              </a:ext>
            </a:extLst>
          </p:cNvPr>
          <p:cNvCxnSpPr>
            <a:cxnSpLocks/>
          </p:cNvCxnSpPr>
          <p:nvPr/>
        </p:nvCxnSpPr>
        <p:spPr>
          <a:xfrm flipH="1">
            <a:off x="3744934" y="1844552"/>
            <a:ext cx="795588" cy="13901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6D6CDB2A-C4A2-49F6-A7E0-14C67BA1A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082550">
            <a:off x="5891282" y="1271802"/>
            <a:ext cx="1010896" cy="103684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905C6A4-1C27-4965-8B1B-70E790703D77}"/>
              </a:ext>
            </a:extLst>
          </p:cNvPr>
          <p:cNvCxnSpPr>
            <a:cxnSpLocks/>
          </p:cNvCxnSpPr>
          <p:nvPr/>
        </p:nvCxnSpPr>
        <p:spPr>
          <a:xfrm>
            <a:off x="2644818" y="1966745"/>
            <a:ext cx="2715818" cy="118595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A60746E-1302-40D0-84B6-942A1A8B60AA}"/>
              </a:ext>
            </a:extLst>
          </p:cNvPr>
          <p:cNvCxnSpPr>
            <a:cxnSpLocks/>
          </p:cNvCxnSpPr>
          <p:nvPr/>
        </p:nvCxnSpPr>
        <p:spPr>
          <a:xfrm>
            <a:off x="4566002" y="1851580"/>
            <a:ext cx="842947" cy="1302959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23443A2-46CC-46C0-85CE-EE949A46A2B9}"/>
              </a:ext>
            </a:extLst>
          </p:cNvPr>
          <p:cNvCxnSpPr>
            <a:cxnSpLocks/>
          </p:cNvCxnSpPr>
          <p:nvPr/>
        </p:nvCxnSpPr>
        <p:spPr>
          <a:xfrm flipH="1">
            <a:off x="5400145" y="2105104"/>
            <a:ext cx="750083" cy="104943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C46E206-7F42-44BB-AA63-3C47EDB68198}"/>
              </a:ext>
            </a:extLst>
          </p:cNvPr>
          <p:cNvSpPr txBox="1"/>
          <p:nvPr/>
        </p:nvSpPr>
        <p:spPr>
          <a:xfrm>
            <a:off x="4850311" y="3703461"/>
            <a:ext cx="1163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Georgia(body)"/>
              </a:rPr>
              <a:t>Real</a:t>
            </a:r>
            <a:endParaRPr lang="zh-CN" altLang="en-US" sz="1400" b="1" dirty="0">
              <a:latin typeface="Georgia(body)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A1C144-C263-4E0F-9EBD-C8FD5D51101E}"/>
              </a:ext>
            </a:extLst>
          </p:cNvPr>
          <p:cNvSpPr txBox="1"/>
          <p:nvPr/>
        </p:nvSpPr>
        <p:spPr>
          <a:xfrm>
            <a:off x="3245932" y="3709495"/>
            <a:ext cx="1352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Georgia(body)"/>
              </a:rPr>
              <a:t>Spoofed</a:t>
            </a:r>
            <a:endParaRPr lang="zh-CN" altLang="en-US" sz="1400" b="1" dirty="0">
              <a:solidFill>
                <a:srgbClr val="C00000"/>
              </a:solidFill>
              <a:latin typeface="Georgia(body)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7A53F9-AA04-451A-A1F2-8D743DB8DE7A}"/>
              </a:ext>
            </a:extLst>
          </p:cNvPr>
          <p:cNvSpPr txBox="1"/>
          <p:nvPr/>
        </p:nvSpPr>
        <p:spPr>
          <a:xfrm rot="2111872">
            <a:off x="5534569" y="2267332"/>
            <a:ext cx="542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C00000"/>
                </a:solidFill>
              </a:rPr>
              <a:t>X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734EC8-67CF-4E8F-9AAB-C3E41E3E6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0FBBAF-41FE-40AA-93B6-0524440D5679}"/>
              </a:ext>
            </a:extLst>
          </p:cNvPr>
          <p:cNvGrpSpPr/>
          <p:nvPr/>
        </p:nvGrpSpPr>
        <p:grpSpPr>
          <a:xfrm>
            <a:off x="7869474" y="2295127"/>
            <a:ext cx="3112118" cy="3216286"/>
            <a:chOff x="7909560" y="3429000"/>
            <a:chExt cx="2470574" cy="25592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6E8635-6E1C-4C77-8DE4-7B72F3A67ECD}"/>
                </a:ext>
              </a:extLst>
            </p:cNvPr>
            <p:cNvSpPr txBox="1"/>
            <p:nvPr/>
          </p:nvSpPr>
          <p:spPr>
            <a:xfrm>
              <a:off x="8165695" y="5229036"/>
              <a:ext cx="1937174" cy="759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Georgia(body)"/>
                </a:rPr>
                <a:t>GPS-Probe</a:t>
              </a:r>
              <a:endParaRPr lang="zh-CN" altLang="en-US" sz="2400" b="1" dirty="0">
                <a:latin typeface="Georgia(body)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80A10D6-5619-42C5-BACE-412EB6FC2697}"/>
                </a:ext>
              </a:extLst>
            </p:cNvPr>
            <p:cNvSpPr/>
            <p:nvPr/>
          </p:nvSpPr>
          <p:spPr>
            <a:xfrm>
              <a:off x="7909560" y="3429000"/>
              <a:ext cx="2470574" cy="234056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38100">
                  <a:solidFill>
                    <a:schemeClr val="tx1"/>
                  </a:solidFill>
                  <a:prstDash val="dash"/>
                </a:ln>
                <a:noFill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7B5F14-21F9-4040-AAD9-F6AB96376D6C}"/>
                </a:ext>
              </a:extLst>
            </p:cNvPr>
            <p:cNvSpPr txBox="1"/>
            <p:nvPr/>
          </p:nvSpPr>
          <p:spPr>
            <a:xfrm>
              <a:off x="8021912" y="3703866"/>
              <a:ext cx="2269742" cy="1102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C00000"/>
                  </a:solidFill>
                  <a:latin typeface="Georgia(body)"/>
                </a:rPr>
                <a:t>Spoofing </a:t>
              </a:r>
            </a:p>
            <a:p>
              <a:pPr algn="ctr"/>
              <a:r>
                <a:rPr lang="en-US" altLang="zh-CN" sz="2800" b="1" dirty="0">
                  <a:solidFill>
                    <a:srgbClr val="C00000"/>
                  </a:solidFill>
                  <a:latin typeface="Georgia(body)"/>
                </a:rPr>
                <a:t>Attack</a:t>
              </a:r>
            </a:p>
            <a:p>
              <a:pPr algn="ctr"/>
              <a:r>
                <a:rPr lang="en-US" altLang="zh-CN" sz="2800" b="1" dirty="0">
                  <a:solidFill>
                    <a:srgbClr val="C00000"/>
                  </a:solidFill>
                  <a:latin typeface="Georgia(body)"/>
                </a:rPr>
                <a:t>Detection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CAE05BA0-DAC8-4B44-B09E-A186158E8D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937" t="23118" r="10039" b="36232"/>
          <a:stretch/>
        </p:blipFill>
        <p:spPr>
          <a:xfrm rot="2401622">
            <a:off x="2512223" y="4090392"/>
            <a:ext cx="861573" cy="527658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830E0F0-B1D5-4ABB-BDEB-C929106B25D3}"/>
              </a:ext>
            </a:extLst>
          </p:cNvPr>
          <p:cNvCxnSpPr>
            <a:cxnSpLocks/>
          </p:cNvCxnSpPr>
          <p:nvPr/>
        </p:nvCxnSpPr>
        <p:spPr>
          <a:xfrm flipV="1">
            <a:off x="2662459" y="3234657"/>
            <a:ext cx="1082475" cy="148316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2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8" grpId="0"/>
      <p:bldP spid="7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C609D0-C496-4C77-B6EE-AEE61901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771" y="3025440"/>
            <a:ext cx="4535081" cy="3065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AA737-FB85-4A1F-BA32-5EFB7EF3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Aircraft Localization with TSS</a:t>
            </a:r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853724-792C-4D04-A854-4E345AB45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32" y="5717229"/>
            <a:ext cx="3955059" cy="429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5E9413-06DA-42D8-ADA9-668996F465D6}"/>
                  </a:ext>
                </a:extLst>
              </p:cNvPr>
              <p:cNvSpPr txBox="1"/>
              <p:nvPr/>
            </p:nvSpPr>
            <p:spPr>
              <a:xfrm>
                <a:off x="6096000" y="1339580"/>
                <a:ext cx="5000625" cy="2072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latin typeface="Georgia" panose="02040502050405020303" pitchFamily="18" charset="0"/>
                  </a:rPr>
                  <a:t>Neighbor Selection</a:t>
                </a:r>
                <a:endParaRPr lang="en-US" altLang="zh-CN" sz="2000" b="0" i="1" dirty="0">
                  <a:latin typeface="Georgia" panose="02040502050405020303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𝑆𝑜𝑟𝑡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𝑆𝑆𝑉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𝑆𝑆𝑉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b="1" dirty="0">
                  <a:latin typeface="Georgia" panose="02040502050405020303" pitchFamily="18" charset="0"/>
                </a:endParaRPr>
              </a:p>
              <a:p>
                <a:endParaRPr lang="en-US" altLang="zh-CN" sz="1600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𝑆𝑜𝑟𝑡</m:t>
                    </m:r>
                  </m:oMath>
                </a14:m>
                <a:r>
                  <a:rPr lang="en-US" altLang="zh-CN" sz="1600" dirty="0">
                    <a:latin typeface="Georgia" panose="02040502050405020303" pitchFamily="18" charset="0"/>
                  </a:rPr>
                  <a:t> means sorting the distance series in ascending order, and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Georgia" panose="02040502050405020303" pitchFamily="18" charset="0"/>
                  </a:rPr>
                  <a:t> is the derived gradient series corresponding to the distance series denoted</a:t>
                </a:r>
                <a:endParaRPr lang="en-US" altLang="zh-CN" b="1" dirty="0">
                  <a:latin typeface="Georgia" panose="02040502050405020303" pitchFamily="18" charset="0"/>
                </a:endParaRPr>
              </a:p>
              <a:p>
                <a:pPr algn="ctr"/>
                <a:endParaRPr lang="zh-CN" alt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5E9413-06DA-42D8-ADA9-668996F46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39580"/>
                <a:ext cx="5000625" cy="2072299"/>
              </a:xfrm>
              <a:prstGeom prst="rect">
                <a:avLst/>
              </a:prstGeom>
              <a:blipFill>
                <a:blip r:embed="rId5"/>
                <a:stretch>
                  <a:fillRect l="-610" t="-2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94D1A1F-3286-4D0A-8274-ACB6AF78F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505" y="5717229"/>
            <a:ext cx="1780670" cy="4294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96F924-86F7-4495-AD8E-45F8DEA2C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9895F4-3B4E-4143-954D-20580A2DE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031" y="1325563"/>
            <a:ext cx="4366632" cy="43553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7F2F68-F7B7-4158-B5D1-EA2BCEFE76F0}"/>
              </a:ext>
            </a:extLst>
          </p:cNvPr>
          <p:cNvSpPr txBox="1"/>
          <p:nvPr/>
        </p:nvSpPr>
        <p:spPr>
          <a:xfrm>
            <a:off x="1361724" y="1429808"/>
            <a:ext cx="3779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Georgia" panose="02040502050405020303" pitchFamily="18" charset="0"/>
              </a:rPr>
              <a:t>Select </a:t>
            </a:r>
            <a:r>
              <a:rPr lang="en-US" altLang="zh-CN" sz="2800" b="1" dirty="0">
                <a:solidFill>
                  <a:srgbClr val="FF0000"/>
                </a:solidFill>
                <a:latin typeface="Georgia" panose="02040502050405020303" pitchFamily="18" charset="0"/>
              </a:rPr>
              <a:t>3</a:t>
            </a:r>
            <a:r>
              <a:rPr lang="en-US" altLang="zh-CN" sz="2800" b="1" dirty="0">
                <a:latin typeface="Georgia" panose="02040502050405020303" pitchFamily="18" charset="0"/>
              </a:rPr>
              <a:t> Neighbors</a:t>
            </a:r>
            <a:endParaRPr lang="zh-CN" altLang="en-US" sz="2800" b="1" dirty="0">
              <a:latin typeface="Georgia" panose="02040502050405020303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27DB11-1C78-4EC2-8C4C-BD370420D3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376" y="1989344"/>
            <a:ext cx="1781808" cy="190687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C7FD73-9044-49A0-9065-596D0EA3CB58}"/>
              </a:ext>
            </a:extLst>
          </p:cNvPr>
          <p:cNvCxnSpPr>
            <a:cxnSpLocks/>
          </p:cNvCxnSpPr>
          <p:nvPr/>
        </p:nvCxnSpPr>
        <p:spPr>
          <a:xfrm flipH="1" flipV="1">
            <a:off x="9119377" y="3411879"/>
            <a:ext cx="1" cy="209252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99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6B7B7-A9E8-4AE4-9D01-4B27B80D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GPS/GNSS Spoofing Attacks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BAE8DC7-F9D0-4A88-B06B-7B82EA8F8ED5}"/>
              </a:ext>
            </a:extLst>
          </p:cNvPr>
          <p:cNvSpPr/>
          <p:nvPr/>
        </p:nvSpPr>
        <p:spPr>
          <a:xfrm>
            <a:off x="7434262" y="1433513"/>
            <a:ext cx="2676525" cy="457200"/>
          </a:xfrm>
          <a:prstGeom prst="rightArrow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25E6D4-1CFD-477C-AB15-EF02DBC6C76A}"/>
              </a:ext>
            </a:extLst>
          </p:cNvPr>
          <p:cNvSpPr/>
          <p:nvPr/>
        </p:nvSpPr>
        <p:spPr>
          <a:xfrm>
            <a:off x="4195761" y="1547813"/>
            <a:ext cx="3238501" cy="2286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A534DE-42D7-415E-902D-EA1369D16AF7}"/>
              </a:ext>
            </a:extLst>
          </p:cNvPr>
          <p:cNvSpPr/>
          <p:nvPr/>
        </p:nvSpPr>
        <p:spPr>
          <a:xfrm>
            <a:off x="2081214" y="1547813"/>
            <a:ext cx="2117406" cy="228600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1742B46-421F-46EF-B7EF-2F9AEE923B2F}"/>
              </a:ext>
            </a:extLst>
          </p:cNvPr>
          <p:cNvSpPr/>
          <p:nvPr/>
        </p:nvSpPr>
        <p:spPr>
          <a:xfrm>
            <a:off x="7434262" y="5538788"/>
            <a:ext cx="3138488" cy="457200"/>
          </a:xfrm>
          <a:prstGeom prst="rightArrow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7CF7D0-3888-4424-A5E6-87E3A424C180}"/>
              </a:ext>
            </a:extLst>
          </p:cNvPr>
          <p:cNvSpPr/>
          <p:nvPr/>
        </p:nvSpPr>
        <p:spPr>
          <a:xfrm>
            <a:off x="4058261" y="5653088"/>
            <a:ext cx="3376001" cy="2286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AAE72D4-9644-440E-8F89-F1928B24D9D4}"/>
              </a:ext>
            </a:extLst>
          </p:cNvPr>
          <p:cNvSpPr/>
          <p:nvPr/>
        </p:nvSpPr>
        <p:spPr>
          <a:xfrm>
            <a:off x="1724026" y="5653088"/>
            <a:ext cx="2334236" cy="228600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A35932-D54F-45BE-98F6-CD27A675CF7B}"/>
              </a:ext>
            </a:extLst>
          </p:cNvPr>
          <p:cNvSpPr txBox="1"/>
          <p:nvPr/>
        </p:nvSpPr>
        <p:spPr>
          <a:xfrm>
            <a:off x="323849" y="1433513"/>
            <a:ext cx="185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Georgia" panose="02040502050405020303" pitchFamily="18" charset="0"/>
              </a:rPr>
              <a:t>High Cost</a:t>
            </a:r>
            <a:endParaRPr lang="zh-CN" altLang="en-US" sz="2400" b="1" dirty="0">
              <a:latin typeface="Georgia" panose="02040502050405020303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7F7A7C-5081-4F8D-8529-AD7E7300CECB}"/>
              </a:ext>
            </a:extLst>
          </p:cNvPr>
          <p:cNvSpPr txBox="1"/>
          <p:nvPr/>
        </p:nvSpPr>
        <p:spPr>
          <a:xfrm>
            <a:off x="10010776" y="1433513"/>
            <a:ext cx="185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Georgia" panose="02040502050405020303" pitchFamily="18" charset="0"/>
              </a:rPr>
              <a:t>Low Cost</a:t>
            </a:r>
            <a:endParaRPr lang="zh-CN" altLang="en-US" sz="2400" b="1" dirty="0">
              <a:latin typeface="Georgia" panose="02040502050405020303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F489BE-D326-4934-A7A2-609C10AACFD7}"/>
              </a:ext>
            </a:extLst>
          </p:cNvPr>
          <p:cNvSpPr txBox="1"/>
          <p:nvPr/>
        </p:nvSpPr>
        <p:spPr>
          <a:xfrm>
            <a:off x="323849" y="5538788"/>
            <a:ext cx="185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Georgia" panose="02040502050405020303" pitchFamily="18" charset="0"/>
              </a:rPr>
              <a:t>Past</a:t>
            </a:r>
            <a:endParaRPr lang="zh-CN" altLang="en-US" sz="2400" b="1" dirty="0">
              <a:latin typeface="Georgia" panose="02040502050405020303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935550-A9B8-4CBA-8707-0D4FDB5FA964}"/>
              </a:ext>
            </a:extLst>
          </p:cNvPr>
          <p:cNvSpPr txBox="1"/>
          <p:nvPr/>
        </p:nvSpPr>
        <p:spPr>
          <a:xfrm>
            <a:off x="10110786" y="5534323"/>
            <a:ext cx="185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Georgia" panose="02040502050405020303" pitchFamily="18" charset="0"/>
              </a:rPr>
              <a:t>Now</a:t>
            </a:r>
            <a:endParaRPr lang="zh-CN" altLang="en-US" sz="2400" b="1" dirty="0">
              <a:latin typeface="Georgia" panose="02040502050405020303" pitchFamily="18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27101F9-5101-4735-8554-745E1D8AA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462" y="4111931"/>
            <a:ext cx="2561548" cy="144609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30CB316-3EB1-4556-BAC4-C211DA63A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782" y="2489349"/>
            <a:ext cx="2266909" cy="1514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396C44-5FCD-40ED-B2B5-BF52E48B73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500" b="17083"/>
          <a:stretch/>
        </p:blipFill>
        <p:spPr>
          <a:xfrm>
            <a:off x="4473988" y="4040120"/>
            <a:ext cx="2244908" cy="1446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BB056D-A83F-4633-8BCB-64DCF16E1D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539" b="3861"/>
          <a:stretch/>
        </p:blipFill>
        <p:spPr>
          <a:xfrm>
            <a:off x="4361899" y="2628899"/>
            <a:ext cx="2408145" cy="151488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73AE90B-A858-4CFF-AA81-6753EF4250D9}"/>
              </a:ext>
            </a:extLst>
          </p:cNvPr>
          <p:cNvSpPr txBox="1"/>
          <p:nvPr/>
        </p:nvSpPr>
        <p:spPr>
          <a:xfrm>
            <a:off x="4058261" y="2119075"/>
            <a:ext cx="3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eorgia" panose="02040502050405020303" pitchFamily="18" charset="0"/>
              </a:rPr>
              <a:t>GPS Special Simulator</a:t>
            </a:r>
            <a:endParaRPr lang="zh-CN" altLang="en-US" b="1" dirty="0">
              <a:latin typeface="Georgia" panose="020405020504050203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820852-263C-4650-B8E1-44A50DDF7531}"/>
              </a:ext>
            </a:extLst>
          </p:cNvPr>
          <p:cNvSpPr txBox="1"/>
          <p:nvPr/>
        </p:nvSpPr>
        <p:spPr>
          <a:xfrm>
            <a:off x="7605985" y="2124879"/>
            <a:ext cx="3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eorgia" panose="02040502050405020303" pitchFamily="18" charset="0"/>
              </a:rPr>
              <a:t>Software Defined Radio</a:t>
            </a:r>
            <a:endParaRPr lang="zh-CN" altLang="en-US" b="1" dirty="0">
              <a:latin typeface="Georgia" panose="02040502050405020303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9B1E31-B759-45D1-9ECE-332423D9B83D}"/>
              </a:ext>
            </a:extLst>
          </p:cNvPr>
          <p:cNvSpPr txBox="1"/>
          <p:nvPr/>
        </p:nvSpPr>
        <p:spPr>
          <a:xfrm>
            <a:off x="819760" y="2117428"/>
            <a:ext cx="3238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Georgia" panose="02040502050405020303" pitchFamily="18" charset="0"/>
              </a:rPr>
              <a:t>High Complexity Device</a:t>
            </a:r>
            <a:endParaRPr lang="zh-CN" altLang="en-US" b="1" dirty="0">
              <a:latin typeface="Georgia" panose="020405020504050203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FEFF81-2AC9-4F0D-97EF-25A5C8C2AB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370" b="7618"/>
          <a:stretch/>
        </p:blipFill>
        <p:spPr>
          <a:xfrm>
            <a:off x="644335" y="2973017"/>
            <a:ext cx="3432143" cy="19652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C8F868-C039-4749-BA9C-08224280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45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1" grpId="0" animBg="1"/>
      <p:bldP spid="32" grpId="0" animBg="1"/>
      <p:bldP spid="38" grpId="0"/>
      <p:bldP spid="40" grpId="0"/>
      <p:bldP spid="44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ACC68-504D-4825-9765-2B82D32E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98269D-7979-409C-B495-06A6E66A1AD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Georgia" panose="02040502050405020303" pitchFamily="18" charset="0"/>
              </a:rPr>
              <a:t>Existing Works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76F9DA0-5DD3-4E56-B385-A496FB333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544021"/>
              </p:ext>
            </p:extLst>
          </p:nvPr>
        </p:nvGraphicFramePr>
        <p:xfrm>
          <a:off x="838200" y="1325562"/>
          <a:ext cx="10515600" cy="4590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30410632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092282635"/>
                    </a:ext>
                  </a:extLst>
                </a:gridCol>
              </a:tblGrid>
              <a:tr h="6475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rPr>
                        <a:t>Wesson et al, (2018)</a:t>
                      </a:r>
                      <a:endParaRPr lang="zh-CN" altLang="en-US" sz="2800" dirty="0">
                        <a:solidFill>
                          <a:schemeClr val="tx1"/>
                        </a:solidFill>
                        <a:latin typeface="Georgia" panose="02040502050405020303" pitchFamily="18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altLang="zh-CN" sz="2400" b="1" kern="1200" dirty="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Method: Authenticating signals from satellites</a:t>
                      </a:r>
                    </a:p>
                    <a:p>
                      <a:pPr algn="l"/>
                      <a:r>
                        <a:rPr lang="en-US" altLang="zh-CN" sz="2400" b="1" kern="1200" dirty="0">
                          <a:solidFill>
                            <a:srgbClr val="FF0000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Drawback: Requiring a hardware upgrade of GPS system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4224827"/>
                  </a:ext>
                </a:extLst>
              </a:tr>
              <a:tr h="6475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kern="1200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Heng et al, (2015)</a:t>
                      </a:r>
                      <a:endParaRPr lang="zh-CN" altLang="en-US" sz="28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726126"/>
                  </a:ext>
                </a:extLst>
              </a:tr>
              <a:tr h="6475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kern="1200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Wesson et al, (2012)</a:t>
                      </a:r>
                      <a:endParaRPr lang="zh-CN" altLang="en-US" sz="28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680828"/>
                  </a:ext>
                </a:extLst>
              </a:tr>
              <a:tr h="6475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kern="1200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Montgomery et al,(2011)</a:t>
                      </a:r>
                      <a:endParaRPr lang="zh-CN" altLang="en-US" sz="28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CN" sz="2400" b="1" kern="1200" dirty="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Method:</a:t>
                      </a:r>
                      <a:r>
                        <a:rPr lang="zh-CN" altLang="en-US" sz="2400" b="1" kern="1200" dirty="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b="1" kern="1200" dirty="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Focusing on the spoofing detection at signal processing level</a:t>
                      </a:r>
                    </a:p>
                    <a:p>
                      <a:pPr algn="l"/>
                      <a:endParaRPr lang="en-US" altLang="zh-CN" sz="24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zh-CN" sz="2400" b="1" kern="1200" dirty="0">
                          <a:solidFill>
                            <a:srgbClr val="FF0000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Drawback: Requiring customized GPS receivers,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151195"/>
                  </a:ext>
                </a:extLst>
              </a:tr>
              <a:tr h="6475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kern="1200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Nielsen et al, (2011)</a:t>
                      </a:r>
                      <a:endParaRPr lang="zh-CN" altLang="en-US" sz="28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309542"/>
                  </a:ext>
                </a:extLst>
              </a:tr>
              <a:tr h="7055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kern="1200" dirty="0" err="1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Psiaki</a:t>
                      </a:r>
                      <a:r>
                        <a:rPr lang="en-US" altLang="zh-CN" sz="2800" b="1" kern="1200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 et al,(2013)</a:t>
                      </a:r>
                      <a:endParaRPr lang="zh-CN" altLang="en-US" sz="28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964589"/>
                  </a:ext>
                </a:extLst>
              </a:tr>
              <a:tr h="6475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kern="1200" dirty="0" err="1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Akos</a:t>
                      </a:r>
                      <a:r>
                        <a:rPr lang="en-US" altLang="zh-CN" sz="2800" b="1" kern="1200" dirty="0">
                          <a:solidFill>
                            <a:schemeClr val="tx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 et al,(2012)</a:t>
                      </a:r>
                      <a:endParaRPr lang="zh-CN" altLang="en-US" sz="2800" b="1" kern="1200" dirty="0">
                        <a:solidFill>
                          <a:schemeClr val="tx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148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084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ACC68-504D-4825-9765-2B82D32E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98269D-7979-409C-B495-06A6E66A1AD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Georgia" panose="02040502050405020303" pitchFamily="18" charset="0"/>
              </a:rPr>
              <a:t>Existing Works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56B336-10BA-4B33-B17E-CBFC06C9D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8943"/>
            <a:ext cx="11120021" cy="48380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Georgia" panose="02040502050405020303" pitchFamily="18" charset="0"/>
              </a:rPr>
              <a:t>Crowd-GPS-Sec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28F7D2-BF1F-4B53-882F-99F68C4E7210}"/>
              </a:ext>
            </a:extLst>
          </p:cNvPr>
          <p:cNvSpPr txBox="1"/>
          <p:nvPr/>
        </p:nvSpPr>
        <p:spPr>
          <a:xfrm>
            <a:off x="1634066" y="6176963"/>
            <a:ext cx="8923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400" dirty="0">
                <a:latin typeface="Georgia" panose="02040502050405020303" pitchFamily="18" charset="0"/>
              </a:rPr>
              <a:t>K. Jansen, M. Sch¨afer, D. Moser, V. Lenders, C. P¨opper, and J. Schmitt,</a:t>
            </a:r>
            <a:r>
              <a:rPr lang="en-US" altLang="zh-CN" sz="1400" dirty="0">
                <a:latin typeface="Georgia" panose="02040502050405020303" pitchFamily="18" charset="0"/>
              </a:rPr>
              <a:t>“Crowd-GPS-Sec: Leveraging crowdsourcing to detect and localize GPS spoofing attacks,” in Proceedings of IEEE S&amp;P, 2018. I, IV, IV-D, V</a:t>
            </a:r>
            <a:endParaRPr lang="zh-CN" altLang="en-US" sz="1400" dirty="0">
              <a:latin typeface="Georgia" panose="02040502050405020303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8BC04A-61A8-469C-9432-0D046DCD03EF}"/>
              </a:ext>
            </a:extLst>
          </p:cNvPr>
          <p:cNvGrpSpPr/>
          <p:nvPr/>
        </p:nvGrpSpPr>
        <p:grpSpPr>
          <a:xfrm>
            <a:off x="1019175" y="1809750"/>
            <a:ext cx="4342488" cy="4229888"/>
            <a:chOff x="1019175" y="1809750"/>
            <a:chExt cx="4342488" cy="422988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D77F1A-AB95-4AC0-8609-A582808388EA}"/>
                </a:ext>
              </a:extLst>
            </p:cNvPr>
            <p:cNvSpPr txBox="1"/>
            <p:nvPr/>
          </p:nvSpPr>
          <p:spPr>
            <a:xfrm>
              <a:off x="1868207" y="5577973"/>
              <a:ext cx="282665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Georgia" panose="02040502050405020303" pitchFamily="18" charset="0"/>
                </a:rPr>
                <a:t>Ground Sensors</a:t>
              </a:r>
              <a:endParaRPr lang="zh-CN" altLang="en-US" sz="2400" b="1" dirty="0">
                <a:latin typeface="Georgia" panose="02040502050405020303" pitchFamily="18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CE94BF0-E131-466E-9C7D-9010F7BE31AB}"/>
                </a:ext>
              </a:extLst>
            </p:cNvPr>
            <p:cNvGrpSpPr/>
            <p:nvPr/>
          </p:nvGrpSpPr>
          <p:grpSpPr>
            <a:xfrm>
              <a:off x="1019175" y="1809750"/>
              <a:ext cx="4342488" cy="4229888"/>
              <a:chOff x="1019175" y="1809750"/>
              <a:chExt cx="4342488" cy="422988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E1C2200-A5A3-41BE-990C-2C9BF20FD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301958">
                <a:off x="2188735" y="2177706"/>
                <a:ext cx="1467748" cy="1453212"/>
              </a:xfrm>
              <a:prstGeom prst="rect">
                <a:avLst/>
              </a:prstGeom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7E905C5-EA10-469B-AF73-CF0DCBADE3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4046" y="2819472"/>
                <a:ext cx="1410284" cy="1949239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1C734FE-F4A8-4D5B-9D0A-ED48A5B548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6500" y="2819471"/>
                <a:ext cx="597830" cy="2082731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830FC43-5E46-4671-9D72-2EFF12F874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4330" y="2819471"/>
                <a:ext cx="466855" cy="2038280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5E8D6DE-442C-4680-AD4C-96DD56BB60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0720" y="2815664"/>
                <a:ext cx="1564782" cy="1939667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531E03F-FE50-468F-827E-839F834B3F3F}"/>
                  </a:ext>
                </a:extLst>
              </p:cNvPr>
              <p:cNvSpPr/>
              <p:nvPr/>
            </p:nvSpPr>
            <p:spPr>
              <a:xfrm>
                <a:off x="1019175" y="1809750"/>
                <a:ext cx="4267199" cy="42298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38100">
                    <a:solidFill>
                      <a:schemeClr val="tx1"/>
                    </a:solidFill>
                    <a:prstDash val="dash"/>
                  </a:ln>
                  <a:noFill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10BFCF-B661-44B7-BDB5-A2CE1BE98B68}"/>
                  </a:ext>
                </a:extLst>
              </p:cNvPr>
              <p:cNvSpPr txBox="1"/>
              <p:nvPr/>
            </p:nvSpPr>
            <p:spPr>
              <a:xfrm>
                <a:off x="1253851" y="1856043"/>
                <a:ext cx="41078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 err="1">
                    <a:latin typeface="Georgia" panose="02040502050405020303" pitchFamily="18" charset="0"/>
                  </a:rPr>
                  <a:t>Multilateration</a:t>
                </a:r>
                <a:endParaRPr lang="zh-CN" altLang="en-US" sz="2400" b="1" dirty="0">
                  <a:latin typeface="Georgia" panose="02040502050405020303" pitchFamily="18" charset="0"/>
                </a:endParaRPr>
              </a:p>
            </p:txBody>
          </p:sp>
        </p:grpSp>
      </p:grp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3B32B9AD-439A-4F17-8CE1-1C5FF6DBB357}"/>
              </a:ext>
            </a:extLst>
          </p:cNvPr>
          <p:cNvSpPr/>
          <p:nvPr/>
        </p:nvSpPr>
        <p:spPr>
          <a:xfrm>
            <a:off x="5641769" y="3690660"/>
            <a:ext cx="833174" cy="448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23F2F0-EF93-4888-8F88-636B3EC4C35C}"/>
              </a:ext>
            </a:extLst>
          </p:cNvPr>
          <p:cNvGrpSpPr/>
          <p:nvPr/>
        </p:nvGrpSpPr>
        <p:grpSpPr>
          <a:xfrm>
            <a:off x="6385440" y="1809750"/>
            <a:ext cx="4809473" cy="4698195"/>
            <a:chOff x="6385440" y="1809750"/>
            <a:chExt cx="4809473" cy="469819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F3AD8FB-6FFA-4B1E-9DE2-EB219CEFE096}"/>
                </a:ext>
              </a:extLst>
            </p:cNvPr>
            <p:cNvSpPr/>
            <p:nvPr/>
          </p:nvSpPr>
          <p:spPr>
            <a:xfrm>
              <a:off x="6830339" y="1809750"/>
              <a:ext cx="4267199" cy="422988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38100">
                  <a:solidFill>
                    <a:schemeClr val="tx1"/>
                  </a:solidFill>
                  <a:prstDash val="dash"/>
                </a:ln>
                <a:noFill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9764C01-262F-476F-BE25-5020596492FC}"/>
                </a:ext>
              </a:extLst>
            </p:cNvPr>
            <p:cNvSpPr txBox="1"/>
            <p:nvPr/>
          </p:nvSpPr>
          <p:spPr>
            <a:xfrm>
              <a:off x="7087101" y="1856043"/>
              <a:ext cx="4107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Georgia" panose="02040502050405020303" pitchFamily="18" charset="0"/>
                </a:rPr>
                <a:t>Detection</a:t>
              </a:r>
              <a:endParaRPr lang="zh-CN" altLang="en-US" sz="2400" b="1" dirty="0">
                <a:latin typeface="Georgia" panose="02040502050405020303" pitchFamily="18" charset="0"/>
              </a:endParaRP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39A9B55D-9247-46B1-9734-57AEA7BF9124}"/>
                </a:ext>
              </a:extLst>
            </p:cNvPr>
            <p:cNvSpPr/>
            <p:nvPr/>
          </p:nvSpPr>
          <p:spPr>
            <a:xfrm>
              <a:off x="8364213" y="2885959"/>
              <a:ext cx="1854675" cy="3621986"/>
            </a:xfrm>
            <a:prstGeom prst="arc">
              <a:avLst>
                <a:gd name="adj1" fmla="val 16794227"/>
                <a:gd name="adj2" fmla="val 21453829"/>
              </a:avLst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53BE8C17-DD34-4549-8BFC-EA9DBD8559EF}"/>
                </a:ext>
              </a:extLst>
            </p:cNvPr>
            <p:cNvSpPr/>
            <p:nvPr/>
          </p:nvSpPr>
          <p:spPr>
            <a:xfrm>
              <a:off x="9610353" y="4651136"/>
              <a:ext cx="1231295" cy="71429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Georgia" panose="02040502050405020303" pitchFamily="18" charset="0"/>
                </a:rPr>
                <a:t>MLAT</a:t>
              </a:r>
            </a:p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Georgia" panose="02040502050405020303" pitchFamily="18" charset="0"/>
                </a:rPr>
                <a:t>Position</a:t>
              </a:r>
              <a:endParaRPr lang="zh-CN" altLang="en-US" sz="2000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BCD49F4-2740-4A29-AD92-D6C020730BE3}"/>
                    </a:ext>
                  </a:extLst>
                </p:cNvPr>
                <p:cNvSpPr txBox="1"/>
                <p:nvPr/>
              </p:nvSpPr>
              <p:spPr>
                <a:xfrm>
                  <a:off x="8656900" y="4670332"/>
                  <a:ext cx="884048" cy="6501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4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zh-CN" altLang="en-US" sz="40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BCD49F4-2740-4A29-AD92-D6C020730B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6900" y="4670332"/>
                  <a:ext cx="884048" cy="6501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9D578FC-2FCD-46B3-8161-440DF425EEC7}"/>
                    </a:ext>
                  </a:extLst>
                </p:cNvPr>
                <p:cNvSpPr txBox="1"/>
                <p:nvPr/>
              </p:nvSpPr>
              <p:spPr>
                <a:xfrm>
                  <a:off x="8075275" y="5410406"/>
                  <a:ext cx="1934420" cy="3674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𝐒𝐩𝐨𝐨𝐟𝐢𝐧𝐠</m:t>
                        </m:r>
                        <m:r>
                          <a:rPr lang="en-US" altLang="zh-CN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zh-CN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9D578FC-2FCD-46B3-8161-440DF425E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5275" y="5410406"/>
                  <a:ext cx="1934420" cy="367463"/>
                </a:xfrm>
                <a:prstGeom prst="rect">
                  <a:avLst/>
                </a:prstGeom>
                <a:blipFill>
                  <a:blip r:embed="rId5"/>
                  <a:stretch>
                    <a:fillRect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9BE61FB7-A8EA-43D4-B201-CC4A1724032E}"/>
                </a:ext>
              </a:extLst>
            </p:cNvPr>
            <p:cNvSpPr/>
            <p:nvPr/>
          </p:nvSpPr>
          <p:spPr>
            <a:xfrm>
              <a:off x="7200055" y="4651136"/>
              <a:ext cx="1231294" cy="71429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Georgia" panose="02040502050405020303" pitchFamily="18" charset="0"/>
                </a:rPr>
                <a:t>GPS Position</a:t>
              </a:r>
              <a:endParaRPr lang="zh-CN" altLang="en-US" sz="2000" dirty="0">
                <a:solidFill>
                  <a:schemeClr val="tx1"/>
                </a:solidFill>
                <a:latin typeface="Georgia" panose="02040502050405020303" pitchFamily="18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4CCF59D-C9D7-4A2B-9E5F-8C82A7610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301958">
              <a:off x="8150480" y="2177706"/>
              <a:ext cx="1467748" cy="1453212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63C1081-7441-4C19-AB15-5FD630991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biLevel thresh="50000"/>
            </a:blip>
            <a:srcRect l="10937" t="23118" r="10039" b="36232"/>
            <a:stretch/>
          </p:blipFill>
          <p:spPr>
            <a:xfrm rot="10618988">
              <a:off x="8555894" y="3365055"/>
              <a:ext cx="861573" cy="527658"/>
            </a:xfrm>
            <a:prstGeom prst="rect">
              <a:avLst/>
            </a:prstGeom>
          </p:spPr>
        </p:pic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33491FAE-1C47-49D6-95D7-B5F5C56CABC8}"/>
                </a:ext>
              </a:extLst>
            </p:cNvPr>
            <p:cNvSpPr/>
            <p:nvPr/>
          </p:nvSpPr>
          <p:spPr>
            <a:xfrm>
              <a:off x="6385440" y="2885959"/>
              <a:ext cx="1854675" cy="3621986"/>
            </a:xfrm>
            <a:prstGeom prst="arc">
              <a:avLst>
                <a:gd name="adj1" fmla="val 16794227"/>
                <a:gd name="adj2" fmla="val 21453829"/>
              </a:avLst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233842-976B-4C76-B6AE-FCD2C205CC71}"/>
              </a:ext>
            </a:extLst>
          </p:cNvPr>
          <p:cNvGrpSpPr/>
          <p:nvPr/>
        </p:nvGrpSpPr>
        <p:grpSpPr>
          <a:xfrm>
            <a:off x="1231602" y="4655598"/>
            <a:ext cx="3842344" cy="938929"/>
            <a:chOff x="1221778" y="4632111"/>
            <a:chExt cx="3842344" cy="93892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D758A3C-6C5D-4A50-B85A-5455B7F71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9981" y="4632111"/>
              <a:ext cx="614141" cy="64148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D635C09-91C5-4F10-B069-5ADB1598B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40709" y="4712802"/>
              <a:ext cx="723152" cy="75535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E5533B7-5167-4966-8819-952B9E156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14679" y="4748398"/>
              <a:ext cx="787570" cy="822642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96D8414-2E27-4F2E-A1E7-845D25BE7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1778" y="4632715"/>
              <a:ext cx="613562" cy="640885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2354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6B7B7-A9E8-4AE4-9D01-4B27B80D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Aircraft Broadcast Signals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72A0A2-A545-4142-ABF7-2D9ECAC8B747}"/>
              </a:ext>
            </a:extLst>
          </p:cNvPr>
          <p:cNvSpPr/>
          <p:nvPr/>
        </p:nvSpPr>
        <p:spPr>
          <a:xfrm>
            <a:off x="993913" y="1486866"/>
            <a:ext cx="3705087" cy="15770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Georgia(body)"/>
              </a:rPr>
              <a:t>ADS-B</a:t>
            </a:r>
          </a:p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Georgia(body)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Georgia(body)"/>
              </a:rPr>
              <a:t>utomatic </a:t>
            </a:r>
            <a:r>
              <a:rPr lang="en-US" altLang="zh-CN" sz="2400" b="1" dirty="0">
                <a:solidFill>
                  <a:schemeClr val="tx1"/>
                </a:solidFill>
                <a:latin typeface="Georgia(body)"/>
              </a:rPr>
              <a:t>D</a:t>
            </a:r>
            <a:r>
              <a:rPr lang="en-US" altLang="zh-CN" sz="2400" dirty="0">
                <a:solidFill>
                  <a:schemeClr val="tx1"/>
                </a:solidFill>
                <a:latin typeface="Georgia(body)"/>
              </a:rPr>
              <a:t>ependent </a:t>
            </a:r>
            <a:r>
              <a:rPr lang="en-US" altLang="zh-CN" sz="2400" b="1" dirty="0">
                <a:solidFill>
                  <a:schemeClr val="tx1"/>
                </a:solidFill>
                <a:latin typeface="Georgia(body)"/>
              </a:rPr>
              <a:t>S</a:t>
            </a:r>
            <a:r>
              <a:rPr lang="en-US" altLang="zh-CN" sz="2400" dirty="0">
                <a:solidFill>
                  <a:schemeClr val="tx1"/>
                </a:solidFill>
                <a:latin typeface="Georgia(body)"/>
              </a:rPr>
              <a:t>urveillance-</a:t>
            </a:r>
            <a:r>
              <a:rPr lang="en-US" altLang="zh-CN" sz="2400" b="1" dirty="0">
                <a:solidFill>
                  <a:schemeClr val="tx1"/>
                </a:solidFill>
                <a:latin typeface="Georgia(body)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Georgia(body)"/>
              </a:rPr>
              <a:t>roadcast</a:t>
            </a:r>
            <a:endParaRPr lang="zh-CN" altLang="en-US" sz="2400" dirty="0">
              <a:solidFill>
                <a:schemeClr val="tx1"/>
              </a:solidFill>
              <a:latin typeface="Georgia(body)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16254D-7523-401E-8DC3-FC7E56C48ACF}"/>
              </a:ext>
            </a:extLst>
          </p:cNvPr>
          <p:cNvSpPr/>
          <p:nvPr/>
        </p:nvSpPr>
        <p:spPr>
          <a:xfrm>
            <a:off x="7493000" y="1486866"/>
            <a:ext cx="3705087" cy="15770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  <a:latin typeface="Georgia(body)"/>
              </a:rPr>
              <a:t>Flarm</a:t>
            </a:r>
            <a:endParaRPr lang="en-US" altLang="zh-CN" sz="3200" b="1" dirty="0">
              <a:solidFill>
                <a:schemeClr val="tx1"/>
              </a:solidFill>
              <a:latin typeface="Georgia(body)"/>
            </a:endParaRP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latin typeface="Georgia(body)"/>
              </a:rPr>
              <a:t>Portable Collision Avoidance System</a:t>
            </a:r>
            <a:endParaRPr lang="zh-CN" altLang="en-US" sz="2400" dirty="0">
              <a:solidFill>
                <a:schemeClr val="tx1"/>
              </a:solidFill>
              <a:latin typeface="Georgia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F0F14-06E4-42A8-BE14-BE373DD9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848" y="1445636"/>
            <a:ext cx="1645925" cy="15770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C8587F4-CCC8-455C-8847-C4AE0FAA4940}"/>
              </a:ext>
            </a:extLst>
          </p:cNvPr>
          <p:cNvSpPr/>
          <p:nvPr/>
        </p:nvSpPr>
        <p:spPr>
          <a:xfrm>
            <a:off x="4085167" y="3893609"/>
            <a:ext cx="4021666" cy="19981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Georgia(body)"/>
              </a:rPr>
              <a:t>Status Reports:</a:t>
            </a:r>
          </a:p>
          <a:p>
            <a:pPr algn="ctr"/>
            <a:r>
              <a:rPr lang="en-US" altLang="zh-CN" sz="2200" dirty="0">
                <a:solidFill>
                  <a:schemeClr val="tx1"/>
                </a:solidFill>
                <a:latin typeface="Georgia(body)"/>
              </a:rPr>
              <a:t>Aircraft ID,</a:t>
            </a:r>
          </a:p>
          <a:p>
            <a:pPr algn="ctr"/>
            <a:r>
              <a:rPr lang="en-US" altLang="zh-CN" sz="2200" dirty="0">
                <a:solidFill>
                  <a:schemeClr val="tx1"/>
                </a:solidFill>
                <a:latin typeface="Georgia(body)"/>
              </a:rPr>
              <a:t>Position,</a:t>
            </a:r>
          </a:p>
          <a:p>
            <a:pPr algn="ctr"/>
            <a:r>
              <a:rPr lang="en-US" altLang="zh-CN" sz="2200" dirty="0">
                <a:solidFill>
                  <a:schemeClr val="tx1"/>
                </a:solidFill>
                <a:latin typeface="Georgia(body)"/>
              </a:rPr>
              <a:t>Speed,</a:t>
            </a:r>
          </a:p>
          <a:p>
            <a:pPr algn="ctr"/>
            <a:r>
              <a:rPr lang="en-US" altLang="zh-CN" sz="2200" dirty="0">
                <a:solidFill>
                  <a:schemeClr val="tx1"/>
                </a:solidFill>
                <a:latin typeface="Georgia(body)"/>
              </a:rPr>
              <a:t>Heading</a:t>
            </a:r>
            <a:endParaRPr lang="zh-CN" altLang="en-US" sz="2200" dirty="0">
              <a:solidFill>
                <a:schemeClr val="tx1"/>
              </a:solidFill>
              <a:latin typeface="Georgia(body)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A2FB5F9-B3D8-4B7B-827A-665D441601D1}"/>
              </a:ext>
            </a:extLst>
          </p:cNvPr>
          <p:cNvCxnSpPr>
            <a:stCxn id="4" idx="2"/>
            <a:endCxn id="10" idx="1"/>
          </p:cNvCxnSpPr>
          <p:nvPr/>
        </p:nvCxnSpPr>
        <p:spPr>
          <a:xfrm rot="16200000" flipH="1">
            <a:off x="2551412" y="3358920"/>
            <a:ext cx="1828801" cy="1238710"/>
          </a:xfrm>
          <a:prstGeom prst="bentConnector2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BBEE012-70CF-41B7-9771-D2B148692DB4}"/>
              </a:ext>
            </a:extLst>
          </p:cNvPr>
          <p:cNvCxnSpPr>
            <a:stCxn id="5" idx="2"/>
            <a:endCxn id="10" idx="3"/>
          </p:cNvCxnSpPr>
          <p:nvPr/>
        </p:nvCxnSpPr>
        <p:spPr>
          <a:xfrm rot="5400000">
            <a:off x="7811789" y="3358920"/>
            <a:ext cx="1828801" cy="1238711"/>
          </a:xfrm>
          <a:prstGeom prst="bentConnector2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0E8B4D5-48C9-4805-BEDA-203147E64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37" t="23118" r="10039" b="36232"/>
          <a:stretch/>
        </p:blipFill>
        <p:spPr>
          <a:xfrm rot="10800000">
            <a:off x="5398559" y="2731696"/>
            <a:ext cx="941458" cy="4842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8EFD8B-4F0F-4BD0-88D1-DE57BA2C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82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6B7B7-A9E8-4AE4-9D01-4B27B80D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ADS-B/</a:t>
            </a:r>
            <a:r>
              <a:rPr lang="en-US" altLang="zh-CN" dirty="0" err="1">
                <a:latin typeface="Georgia" panose="02040502050405020303" pitchFamily="18" charset="0"/>
              </a:rPr>
              <a:t>Flarm</a:t>
            </a:r>
            <a:r>
              <a:rPr lang="en-US" altLang="zh-CN" dirty="0">
                <a:latin typeface="Georgia" panose="02040502050405020303" pitchFamily="18" charset="0"/>
              </a:rPr>
              <a:t> Report Surveillance 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C12A5C4-50FD-4E45-AE2A-D2FCE685CEFB}"/>
              </a:ext>
            </a:extLst>
          </p:cNvPr>
          <p:cNvGrpSpPr/>
          <p:nvPr/>
        </p:nvGrpSpPr>
        <p:grpSpPr>
          <a:xfrm>
            <a:off x="1252918" y="1164144"/>
            <a:ext cx="3350570" cy="4763460"/>
            <a:chOff x="4424697" y="1595944"/>
            <a:chExt cx="3350570" cy="476346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A49FAA3-4718-44AF-9ED1-AE537C8C48C1}"/>
                </a:ext>
              </a:extLst>
            </p:cNvPr>
            <p:cNvSpPr/>
            <p:nvPr/>
          </p:nvSpPr>
          <p:spPr>
            <a:xfrm>
              <a:off x="4424697" y="1595944"/>
              <a:ext cx="3287371" cy="476346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38100">
                  <a:solidFill>
                    <a:schemeClr val="tx1"/>
                  </a:solidFill>
                  <a:prstDash val="dash"/>
                </a:ln>
                <a:noFill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DD2DC35-79BA-478F-BC95-EFD6514759E2}"/>
                </a:ext>
              </a:extLst>
            </p:cNvPr>
            <p:cNvGrpSpPr/>
            <p:nvPr/>
          </p:nvGrpSpPr>
          <p:grpSpPr>
            <a:xfrm rot="21301958">
              <a:off x="5430807" y="2520919"/>
              <a:ext cx="1214550" cy="1325564"/>
              <a:chOff x="4975848" y="1810761"/>
              <a:chExt cx="1645925" cy="1770347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6E5B376A-E175-4212-8471-F305BA3044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75848" y="1810761"/>
                <a:ext cx="1645925" cy="157700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62461A57-6840-4544-9807-08B33476C2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937" t="23118" r="10039" b="36232"/>
              <a:stretch/>
            </p:blipFill>
            <p:spPr>
              <a:xfrm rot="10800000">
                <a:off x="5398559" y="3096821"/>
                <a:ext cx="941458" cy="484287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43273F2-1096-47A9-BA31-7867A154DC95}"/>
                </a:ext>
              </a:extLst>
            </p:cNvPr>
            <p:cNvGrpSpPr/>
            <p:nvPr/>
          </p:nvGrpSpPr>
          <p:grpSpPr>
            <a:xfrm rot="20969920">
              <a:off x="4546383" y="1920614"/>
              <a:ext cx="965245" cy="1174132"/>
              <a:chOff x="4975849" y="1810761"/>
              <a:chExt cx="1645925" cy="1770347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37095EC1-B6F4-43BD-8531-BC286F4BB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75849" y="1810761"/>
                <a:ext cx="1645925" cy="1577009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E3C45AF9-BC62-4949-A835-431989B646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937" t="23118" r="10039" b="36232"/>
              <a:stretch/>
            </p:blipFill>
            <p:spPr>
              <a:xfrm rot="10800000">
                <a:off x="5398559" y="3096821"/>
                <a:ext cx="941458" cy="484287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2EB01F9-AEC5-4404-BF14-FAE97FC426C8}"/>
                </a:ext>
              </a:extLst>
            </p:cNvPr>
            <p:cNvGrpSpPr/>
            <p:nvPr/>
          </p:nvGrpSpPr>
          <p:grpSpPr>
            <a:xfrm rot="657989">
              <a:off x="6578412" y="1969615"/>
              <a:ext cx="939908" cy="1118872"/>
              <a:chOff x="4975848" y="1810761"/>
              <a:chExt cx="1645925" cy="1770347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C4E31290-48CB-4680-A3FF-C898FC7BA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75848" y="1810761"/>
                <a:ext cx="1645925" cy="1577009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6C027D0D-51FC-487A-91F0-57EF664A0D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937" t="23118" r="10039" b="36232"/>
              <a:stretch/>
            </p:blipFill>
            <p:spPr>
              <a:xfrm rot="10800000">
                <a:off x="5398559" y="3096821"/>
                <a:ext cx="941458" cy="484287"/>
              </a:xfrm>
              <a:prstGeom prst="rect">
                <a:avLst/>
              </a:prstGeom>
            </p:spPr>
          </p:pic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729CA16-4F2B-4EEE-BAD0-F0611D8E2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7150" y="5007269"/>
              <a:ext cx="746233" cy="74607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FEEC533-F7DA-4F12-934F-46C46CD09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9986" y="4743184"/>
              <a:ext cx="698849" cy="69869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9CB9DB0-09DA-490D-8AC3-525B40E00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0662" y="5060859"/>
              <a:ext cx="698849" cy="6987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2A5269B-BD0B-4B0E-A652-B43A33B35707}"/>
                </a:ext>
              </a:extLst>
            </p:cNvPr>
            <p:cNvSpPr txBox="1"/>
            <p:nvPr/>
          </p:nvSpPr>
          <p:spPr>
            <a:xfrm>
              <a:off x="4487896" y="5769561"/>
              <a:ext cx="3287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Georgia(body)"/>
                </a:rPr>
                <a:t>ADS-B/</a:t>
              </a:r>
              <a:r>
                <a:rPr lang="en-US" altLang="zh-CN" sz="2000" b="1" dirty="0" err="1">
                  <a:latin typeface="Georgia(body)"/>
                </a:rPr>
                <a:t>Flarm</a:t>
              </a:r>
              <a:r>
                <a:rPr lang="en-US" altLang="zh-CN" sz="2000" b="1" dirty="0">
                  <a:latin typeface="Georgia(body)"/>
                </a:rPr>
                <a:t> Sensors</a:t>
              </a:r>
              <a:endParaRPr lang="zh-CN" altLang="en-US" sz="2000" b="1" dirty="0">
                <a:latin typeface="Georgia(body)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BD2BF77-84D4-4BDE-B217-331BF8495A3C}"/>
                </a:ext>
              </a:extLst>
            </p:cNvPr>
            <p:cNvSpPr txBox="1"/>
            <p:nvPr/>
          </p:nvSpPr>
          <p:spPr>
            <a:xfrm>
              <a:off x="5406999" y="1657921"/>
              <a:ext cx="14491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Georgia(body)"/>
                </a:rPr>
                <a:t>Aircraft</a:t>
              </a:r>
              <a:endParaRPr lang="zh-CN" altLang="en-US" b="1" dirty="0">
                <a:latin typeface="Georgia(body)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43018B-4348-448E-89A9-F509ABF5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E16592-D954-4786-9F77-1B2ACA8ABA9D}"/>
              </a:ext>
            </a:extLst>
          </p:cNvPr>
          <p:cNvGrpSpPr/>
          <p:nvPr/>
        </p:nvGrpSpPr>
        <p:grpSpPr>
          <a:xfrm>
            <a:off x="6363525" y="1280850"/>
            <a:ext cx="4218685" cy="3176374"/>
            <a:chOff x="6363525" y="1280850"/>
            <a:chExt cx="4218685" cy="317637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D97DC40-5EA8-4169-8574-3CBE4AD15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0662" y="2903432"/>
              <a:ext cx="2561548" cy="144609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577BFB9-64DC-46B1-9574-431A32744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7982" y="1280850"/>
              <a:ext cx="2266909" cy="151488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BB974B-FDEF-4944-B1AB-5CCCE3BAD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5237003" y="2492638"/>
              <a:ext cx="3091108" cy="83806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485E51-78B9-47F5-A601-DA43B7639EEE}"/>
              </a:ext>
            </a:extLst>
          </p:cNvPr>
          <p:cNvGrpSpPr/>
          <p:nvPr/>
        </p:nvGrpSpPr>
        <p:grpSpPr>
          <a:xfrm>
            <a:off x="5689210" y="4457223"/>
            <a:ext cx="4684620" cy="1351728"/>
            <a:chOff x="5689210" y="4457223"/>
            <a:chExt cx="4684620" cy="135172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EA86383-05D2-48BE-BE7F-1A4A5520B3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628" t="25729" r="8210" b="22490"/>
            <a:stretch/>
          </p:blipFill>
          <p:spPr>
            <a:xfrm>
              <a:off x="8229042" y="4457223"/>
              <a:ext cx="2144788" cy="135172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42A9AE9-0181-4E0D-A0C2-8D38FBB9B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888" t="24652" r="12222" b="22716"/>
            <a:stretch/>
          </p:blipFill>
          <p:spPr>
            <a:xfrm>
              <a:off x="5689210" y="4457223"/>
              <a:ext cx="2026106" cy="1351728"/>
            </a:xfrm>
            <a:prstGeom prst="rect">
              <a:avLst/>
            </a:prstGeom>
          </p:spPr>
        </p:pic>
      </p:grp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EF94C50C-39A2-4634-8470-2B69106FBCD3}"/>
              </a:ext>
            </a:extLst>
          </p:cNvPr>
          <p:cNvSpPr/>
          <p:nvPr/>
        </p:nvSpPr>
        <p:spPr>
          <a:xfrm rot="5400000">
            <a:off x="5650787" y="886945"/>
            <a:ext cx="4763460" cy="5317858"/>
          </a:xfrm>
          <a:prstGeom prst="wedgeRectCallout">
            <a:avLst>
              <a:gd name="adj1" fmla="val 29188"/>
              <a:gd name="adj2" fmla="val 68948"/>
            </a:avLst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78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6B7B7-A9E8-4AE4-9D01-4B27B80D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Georgia" panose="02040502050405020303" pitchFamily="18" charset="0"/>
              </a:rPr>
              <a:t>ADS-B/</a:t>
            </a:r>
            <a:r>
              <a:rPr lang="en-US" altLang="zh-CN" dirty="0" err="1">
                <a:latin typeface="Georgia" panose="02040502050405020303" pitchFamily="18" charset="0"/>
              </a:rPr>
              <a:t>Flarm</a:t>
            </a:r>
            <a:r>
              <a:rPr lang="en-US" altLang="zh-CN" dirty="0">
                <a:latin typeface="Georgia" panose="02040502050405020303" pitchFamily="18" charset="0"/>
              </a:rPr>
              <a:t> Report Surveillance </a:t>
            </a:r>
            <a:endParaRPr lang="zh-CN" altLang="en-US" dirty="0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0CF6B-5C4A-4BEF-ACC9-9739D1FA9DEA}"/>
              </a:ext>
            </a:extLst>
          </p:cNvPr>
          <p:cNvSpPr txBox="1"/>
          <p:nvPr/>
        </p:nvSpPr>
        <p:spPr>
          <a:xfrm>
            <a:off x="922866" y="5703759"/>
            <a:ext cx="3107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https://opensky-network.org/</a:t>
            </a:r>
            <a:endParaRPr lang="zh-CN" altLang="en-US" dirty="0"/>
          </a:p>
        </p:txBody>
      </p:sp>
      <p:sp>
        <p:nvSpPr>
          <p:cNvPr id="17" name="AutoShape 2" descr="Image result for hackrf">
            <a:extLst>
              <a:ext uri="{FF2B5EF4-FFF2-40B4-BE49-F238E27FC236}">
                <a16:creationId xmlns:a16="http://schemas.microsoft.com/office/drawing/2014/main" id="{B753CCDA-AAE4-42AE-9791-11F84E10A7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28266" y="29114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0C9A4-2F4B-48A0-855C-5F4B06933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6" y="1082675"/>
            <a:ext cx="6311900" cy="46210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D71F6E-5C06-4493-9EB7-EA86876173D2}"/>
              </a:ext>
            </a:extLst>
          </p:cNvPr>
          <p:cNvSpPr txBox="1"/>
          <p:nvPr/>
        </p:nvSpPr>
        <p:spPr>
          <a:xfrm>
            <a:off x="7515012" y="2431445"/>
            <a:ext cx="41791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Georgia(body)"/>
              </a:rPr>
              <a:t>Opensky</a:t>
            </a:r>
            <a:r>
              <a:rPr lang="en-US" altLang="zh-CN" sz="2400" b="1" dirty="0">
                <a:latin typeface="Georgia(body)"/>
              </a:rPr>
              <a:t> Network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Georgia(body)"/>
              </a:rPr>
              <a:t>Registered Receivers: </a:t>
            </a:r>
            <a:r>
              <a:rPr lang="en-US" altLang="zh-CN" sz="2400" b="1" dirty="0">
                <a:solidFill>
                  <a:srgbClr val="FF0000"/>
                </a:solidFill>
                <a:latin typeface="Georgia(body)"/>
              </a:rPr>
              <a:t>1777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Georgia(body)"/>
              </a:rPr>
              <a:t>Online Receivers: </a:t>
            </a:r>
            <a:r>
              <a:rPr lang="en-US" altLang="zh-CN" sz="2400" b="1" dirty="0">
                <a:solidFill>
                  <a:srgbClr val="FF0000"/>
                </a:solidFill>
                <a:latin typeface="Georgia(body)"/>
              </a:rPr>
              <a:t>775</a:t>
            </a:r>
          </a:p>
          <a:p>
            <a:r>
              <a:rPr lang="en-US" altLang="zh-CN" sz="2400" dirty="0" err="1">
                <a:solidFill>
                  <a:srgbClr val="FF0000"/>
                </a:solidFill>
                <a:latin typeface="Georgia(body)"/>
              </a:rPr>
              <a:t>Distict</a:t>
            </a:r>
            <a:r>
              <a:rPr lang="en-US" altLang="zh-CN" sz="2400" dirty="0">
                <a:solidFill>
                  <a:srgbClr val="FF0000"/>
                </a:solidFill>
                <a:latin typeface="Georgia(body)"/>
              </a:rPr>
              <a:t> Countries: </a:t>
            </a:r>
            <a:r>
              <a:rPr lang="en-US" altLang="zh-CN" sz="2400" b="1" dirty="0">
                <a:solidFill>
                  <a:srgbClr val="FF0000"/>
                </a:solidFill>
                <a:latin typeface="Georgia(body)"/>
              </a:rPr>
              <a:t>190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A90C6-98B1-4264-A942-19064B9F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0979-94E3-4697-A0E7-33F185A7F9C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63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38100" cap="flat" cmpd="sng" algn="ctr">
          <a:solidFill>
            <a:schemeClr val="dk1"/>
          </a:solidFill>
          <a:prstDash val="solid"/>
          <a:round/>
          <a:headEnd type="none" w="med" len="med"/>
          <a:tailEnd type="arrow" w="med" len="med"/>
        </a:ln>
        <a:scene3d>
          <a:camera prst="orthographicFront">
            <a:rot lat="0" lon="10800000" rev="0"/>
          </a:camera>
          <a:lightRig rig="threePt" dir="t"/>
        </a:scene3d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964</Words>
  <Application>Microsoft Office PowerPoint</Application>
  <PresentationFormat>Widescreen</PresentationFormat>
  <Paragraphs>271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Georgia(body)</vt:lpstr>
      <vt:lpstr>等线</vt:lpstr>
      <vt:lpstr>等线 Light</vt:lpstr>
      <vt:lpstr>Arial</vt:lpstr>
      <vt:lpstr>Cambria Math</vt:lpstr>
      <vt:lpstr>Georgia</vt:lpstr>
      <vt:lpstr>Office Theme</vt:lpstr>
      <vt:lpstr>PowerPoint Presentation</vt:lpstr>
      <vt:lpstr>PowerPoint Presentation</vt:lpstr>
      <vt:lpstr>GPS/GNSS Spoofing Attacks</vt:lpstr>
      <vt:lpstr>GPS/GNSS Spoofing Attacks</vt:lpstr>
      <vt:lpstr>PowerPoint Presentation</vt:lpstr>
      <vt:lpstr>PowerPoint Presentation</vt:lpstr>
      <vt:lpstr>Aircraft Broadcast Signals</vt:lpstr>
      <vt:lpstr>ADS-B/Flarm Report Surveillance </vt:lpstr>
      <vt:lpstr>ADS-B/Flarm Report Surveillance </vt:lpstr>
      <vt:lpstr>Received Signal Strength Indicator(RSSI)</vt:lpstr>
      <vt:lpstr>Aircraft Localization with RSSI</vt:lpstr>
      <vt:lpstr>Time Stamp at Server(TSS)</vt:lpstr>
      <vt:lpstr>Aircraft Localization with TSS</vt:lpstr>
      <vt:lpstr>GPS Spoofing Detection</vt:lpstr>
      <vt:lpstr>Performance Evaluation </vt:lpstr>
      <vt:lpstr>Performance Evaluation </vt:lpstr>
      <vt:lpstr>Summary</vt:lpstr>
      <vt:lpstr>PowerPoint Presentation</vt:lpstr>
      <vt:lpstr>Background</vt:lpstr>
      <vt:lpstr>GPS Spoofing Detection（NEED mode）</vt:lpstr>
      <vt:lpstr>Received Signal Strength Indicator(RSSI)</vt:lpstr>
      <vt:lpstr>Aircraft Localization with RSSI</vt:lpstr>
      <vt:lpstr>Aircraft Localization with RSSI</vt:lpstr>
      <vt:lpstr>Aircraft Localization with RSSI</vt:lpstr>
      <vt:lpstr>Aircraft Localization with RSSI</vt:lpstr>
      <vt:lpstr>Aircraft Localization with RSSI</vt:lpstr>
      <vt:lpstr>Time Stamp at Server(TSS)</vt:lpstr>
      <vt:lpstr>Aircraft Localization with TSS</vt:lpstr>
      <vt:lpstr>Aircraft Localization with RSSI</vt:lpstr>
      <vt:lpstr>Aircraft Localization with TSS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gaoyang liu</dc:creator>
  <cp:lastModifiedBy>gaoyang liu</cp:lastModifiedBy>
  <cp:revision>950</cp:revision>
  <dcterms:created xsi:type="dcterms:W3CDTF">2019-05-07T01:33:22Z</dcterms:created>
  <dcterms:modified xsi:type="dcterms:W3CDTF">2019-06-05T07:14:19Z</dcterms:modified>
</cp:coreProperties>
</file>